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notesMasterIdLst>
    <p:notesMasterId r:id="rId15"/>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with the purpose, not the app. Say: this is about helping people reach prayer, learning and community life.
Position SalahGo as a community transport and attendance service beginning with Masjid Ayesha.
Play the film early so the mosque can see the service as practical and local, not abstract.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reframes success for a community partner.
Revenue can come later; the pilot must first prove attendance and trust.
Use the milestones as a calm growth path: 10 regular riders, then 25, then 50 members, then consider route two.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warm and practical.
The privacy line matters: sponsors fund the service, not access to vulnerable people's details.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converts the idea into next actions.
It also gives Masjid Ayesha a low-risk way to say yes to the first step.
Presenting tip: ask for agreement on days 1-30 first, not a full launch commitment on the spot.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with one clear ask: permission to test a single Friday route.
This should feel practical, local and emotionally grounded.
Do not close by asking for a city-wide launch. Ask for a pilot conversation, safe pickup points and permission to test demand.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personal to Masjid Ayesha: this is about people already wanting to attend.
Ask gently whether this sounds familiar: parking pressure, elderly members missing activities, sisters needing safer travel, parents juggling madrasa pickups.
The strongest problem is exclusion from worship, learning and community because the journey is hard.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prevents SalahGo being reduced to bus booking.
Use plain language: SalahGo helps the mosque organise journeys for prayer, learning, sisters, elderly members and families.
Avoid technical phrases here. The committee needs to hear what improves for the community.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 should show community life before the booking form.
When presenting, say the first screen should feel like Masjid Ayesha is alive today: prayers, madrasa, sisters' circles, seminars and elderly support.
This transforms the idea from transport supply to attendance and participation.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explicitly that we are not trying to cover London at launch.
This should reassure the mosque that the pilot is manageable: one mosque, one route, one timetable, then careful learning.
If they ask about other mosques, say those are future partners after Masjid Ayesha proves the first route.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be easy to explain without a map.
The whole point is a simple Friday pilot before building a wider network.
Read the stops slowly and ask whether any pickup point should be adjusted before the first trial.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responds directly to the launch requirement: madrasa should not feel like a future add-on.
Say it clearly: it is selectable in the app, but the mosque team still checks safeguarding before any child journey runs.
For presentation: keep the phrase 'normal booking choice, extra safety checks'.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show the mosque that safeguarding is designed in from day one.
Explain the four moments: before booking, before departure, during the journey and after return.
It is also a bridge to adviser/legal review before real passenger operations.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this carefully. This is not legal advice and it is not a promise that every volunteer can drive.
The advantage is volunteer recruitment, but the responsible wording is conditional.
Reference GOV.UK and tell the mosque we will confirm with insurer and qualified advice before passengers travel.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image" Target="../media/image-1-2.png"/><Relationship Id="rId3" Type="http://schemas.openxmlformats.org/officeDocument/2006/relationships/video" Target="../media/media-1-3.mp4"/><Relationship Id="rId4" Type="http://schemas.microsoft.com/office/2007/relationships/media" Target="../media/media-1-3.mp4"/><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F2744"/>
        </a:solidFill>
      </p:bgPr>
    </p:bg>
    <p:spTree>
      <p:nvGrpSpPr>
        <p:cNvPr id="1" name=""/>
        <p:cNvGrpSpPr/>
        <p:nvPr/>
      </p:nvGrpSpPr>
      <p:grpSpPr>
        <a:xfrm>
          <a:off x="0" y="0"/>
          <a:ext cx="0" cy="0"/>
          <a:chOff x="0" y="0"/>
          <a:chExt cx="0" cy="0"/>
        </a:xfrm>
      </p:grpSpPr>
      <p:pic>
        <p:nvPicPr>
          <p:cNvPr id="2" name="Image 0" descr="C:\Users\ricky\Documents\Codex\2026-06-09\fairform-mvp-architecture-build-fairform-as\public\salahgo\assets\salahgo-video-cover.jpg">    </p:cNvPr>
          <p:cNvPicPr>
            <a:picLocks noChangeAspect="1"/>
          </p:cNvPicPr>
          <p:nvPr/>
        </p:nvPicPr>
        <p:blipFill>
          <a:blip r:embed="rId1"/>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0F2744">
              <a:alpha val="87000"/>
            </a:srgbClr>
          </a:solidFill>
          <a:ln w="12700">
            <a:solidFill>
              <a:srgbClr val="333333">
                <a:alpha val="0"/>
              </a:srgbClr>
            </a:solidFill>
            <a:prstDash val="solid"/>
          </a:ln>
        </p:spPr>
      </p:sp>
      <p:sp>
        <p:nvSpPr>
          <p:cNvPr id="4" name="Shape 1"/>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5" name="Image 1" descr="C:\Users\ricky\Documents\Codex\2026-06-09\fairform-mvp-architecture-build-fairform-as\public\salahgo\assets\salahgo-logo.png">    </p:cNvPr>
          <p:cNvPicPr>
            <a:picLocks noChangeAspect="1"/>
          </p:cNvPicPr>
          <p:nvPr/>
        </p:nvPicPr>
        <p:blipFill>
          <a:blip r:embed="rId2"/>
          <a:stretch>
            <a:fillRect/>
          </a:stretch>
        </p:blipFill>
        <p:spPr>
          <a:xfrm>
            <a:off x="384048" y="256032"/>
            <a:ext cx="1188720" cy="438912"/>
          </a:xfrm>
          <a:prstGeom prst="rect">
            <a:avLst/>
          </a:prstGeom>
        </p:spPr>
      </p:pic>
      <p:sp>
        <p:nvSpPr>
          <p:cNvPr id="6" name="Text 2"/>
          <p:cNvSpPr/>
          <p:nvPr/>
        </p:nvSpPr>
        <p:spPr>
          <a:xfrm>
            <a:off x="502920" y="1188720"/>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MASJID AYESHA LAUNCH PILOT</a:t>
            </a:r>
            <a:endParaRPr lang="en-US" sz="880" dirty="0"/>
          </a:p>
        </p:txBody>
      </p:sp>
      <p:sp>
        <p:nvSpPr>
          <p:cNvPr id="7" name="Text 3"/>
          <p:cNvSpPr/>
          <p:nvPr/>
        </p:nvSpPr>
        <p:spPr>
          <a:xfrm>
            <a:off x="475488" y="1536192"/>
            <a:ext cx="5303520" cy="658368"/>
          </a:xfrm>
          <a:prstGeom prst="rect">
            <a:avLst/>
          </a:prstGeom>
          <a:noFill/>
          <a:ln/>
        </p:spPr>
        <p:txBody>
          <a:bodyPr wrap="square" lIns="254" tIns="254" rIns="254" bIns="254" rtlCol="0" anchor="ctr">
            <a:normAutofit/>
          </a:bodyPr>
          <a:lstStyle/>
          <a:p>
            <a:pPr indent="0" marL="0">
              <a:buNone/>
            </a:pPr>
            <a:r>
              <a:rPr lang="en-US" sz="4500" b="1" dirty="0">
                <a:solidFill>
                  <a:srgbClr val="FFFFFF"/>
                </a:solidFill>
                <a:latin typeface="Aptos Display" pitchFamily="34" charset="0"/>
                <a:ea typeface="Aptos Display" pitchFamily="34" charset="-122"/>
                <a:cs typeface="Aptos Display" pitchFamily="34" charset="-120"/>
              </a:rPr>
              <a:t>SalahGo</a:t>
            </a:r>
            <a:endParaRPr lang="en-US" sz="4500" dirty="0"/>
          </a:p>
        </p:txBody>
      </p:sp>
      <p:sp>
        <p:nvSpPr>
          <p:cNvPr id="8" name="Text 4"/>
          <p:cNvSpPr/>
          <p:nvPr/>
        </p:nvSpPr>
        <p:spPr>
          <a:xfrm>
            <a:off x="502920" y="2267712"/>
            <a:ext cx="5394960" cy="566928"/>
          </a:xfrm>
          <a:prstGeom prst="rect">
            <a:avLst/>
          </a:prstGeom>
          <a:noFill/>
          <a:ln/>
        </p:spPr>
        <p:txBody>
          <a:bodyPr wrap="square" lIns="254" tIns="254" rIns="254" bIns="254" rtlCol="0" anchor="ctr">
            <a:normAutofit/>
          </a:bodyPr>
          <a:lstStyle/>
          <a:p>
            <a:pPr indent="0" marL="0">
              <a:buNone/>
            </a:pPr>
            <a:r>
              <a:rPr lang="en-US" sz="2800" b="1" dirty="0">
                <a:solidFill>
                  <a:srgbClr val="FFFFFF"/>
                </a:solidFill>
                <a:latin typeface="Aptos Display" pitchFamily="34" charset="0"/>
                <a:ea typeface="Aptos Display" pitchFamily="34" charset="-122"/>
                <a:cs typeface="Aptos Display" pitchFamily="34" charset="-120"/>
              </a:rPr>
              <a:t>Your Ride To Prayer</a:t>
            </a:r>
            <a:endParaRPr lang="en-US" sz="2800" dirty="0"/>
          </a:p>
        </p:txBody>
      </p:sp>
      <p:sp>
        <p:nvSpPr>
          <p:cNvPr id="9" name="Text 5"/>
          <p:cNvSpPr/>
          <p:nvPr/>
        </p:nvSpPr>
        <p:spPr>
          <a:xfrm>
            <a:off x="530352" y="2944368"/>
            <a:ext cx="4800600" cy="768096"/>
          </a:xfrm>
          <a:prstGeom prst="rect">
            <a:avLst/>
          </a:prstGeom>
          <a:noFill/>
          <a:ln/>
        </p:spPr>
        <p:txBody>
          <a:bodyPr wrap="square" lIns="508" tIns="508" rIns="508" bIns="508" rtlCol="0" anchor="t">
            <a:normAutofit/>
          </a:bodyPr>
          <a:lstStyle/>
          <a:p>
            <a:pPr indent="0" marL="0">
              <a:buNone/>
            </a:pPr>
            <a:r>
              <a:rPr lang="en-US" sz="1700" dirty="0">
                <a:solidFill>
                  <a:srgbClr val="D9E6F5"/>
                </a:solidFill>
                <a:latin typeface="Aptos" pitchFamily="34" charset="0"/>
                <a:ea typeface="Aptos" pitchFamily="34" charset="-122"/>
                <a:cs typeface="Aptos" pitchFamily="34" charset="-120"/>
              </a:rPr>
              <a:t>Helping People Reach The Mosque, Not Just Transporting Them There.</a:t>
            </a:r>
            <a:endParaRPr lang="en-US" sz="1700" dirty="0"/>
          </a:p>
        </p:txBody>
      </p:sp>
      <p:pic>
        <p:nvPicPr>
          <p:cNvPr id="5" name="Media 0">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6217920" y="1051560"/>
            <a:ext cx="5349240" cy="3017520"/>
          </a:xfrm>
          <a:prstGeom prst="rect">
            <a:avLst/>
          </a:prstGeom>
        </p:spPr>
      </p:pic>
      <p:sp>
        <p:nvSpPr>
          <p:cNvPr id="11" name="Shape 6"/>
          <p:cNvSpPr/>
          <p:nvPr/>
        </p:nvSpPr>
        <p:spPr>
          <a:xfrm>
            <a:off x="6217920" y="4160520"/>
            <a:ext cx="5349240" cy="438912"/>
          </a:xfrm>
          <a:prstGeom prst="roundRect">
            <a:avLst>
              <a:gd name="adj" fmla="val 10417"/>
            </a:avLst>
          </a:prstGeom>
          <a:solidFill>
            <a:srgbClr val="FFFFFF">
              <a:alpha val="94000"/>
            </a:srgbClr>
          </a:solidFill>
          <a:ln w="12700">
            <a:solidFill>
              <a:srgbClr val="FFFFFF">
                <a:alpha val="30000"/>
              </a:srgbClr>
            </a:solidFill>
            <a:prstDash val="solid"/>
          </a:ln>
        </p:spPr>
      </p:sp>
      <p:sp>
        <p:nvSpPr>
          <p:cNvPr id="12" name="Text 7"/>
          <p:cNvSpPr/>
          <p:nvPr/>
        </p:nvSpPr>
        <p:spPr>
          <a:xfrm>
            <a:off x="6446520" y="4297680"/>
            <a:ext cx="4892040" cy="146304"/>
          </a:xfrm>
          <a:prstGeom prst="rect">
            <a:avLst/>
          </a:prstGeom>
          <a:noFill/>
          <a:ln/>
        </p:spPr>
        <p:txBody>
          <a:bodyPr wrap="square" lIns="0" tIns="0" rIns="0" bIns="0" rtlCol="0" anchor="ctr"/>
          <a:lstStyle/>
          <a:p>
            <a:pPr algn="ctr" indent="0" marL="0">
              <a:buNone/>
            </a:pPr>
            <a:r>
              <a:rPr lang="en-US" sz="940" b="1" dirty="0">
                <a:solidFill>
                  <a:srgbClr val="FFFFFF"/>
                </a:solidFill>
                <a:latin typeface="Aptos" pitchFamily="34" charset="0"/>
                <a:ea typeface="Aptos" pitchFamily="34" charset="-122"/>
                <a:cs typeface="Aptos" pitchFamily="34" charset="-120"/>
              </a:rPr>
              <a:t>Embedded pilot video - click to play in PowerPoint</a:t>
            </a:r>
            <a:endParaRPr lang="en-US" sz="940" dirty="0"/>
          </a:p>
        </p:txBody>
      </p:sp>
      <p:sp>
        <p:nvSpPr>
          <p:cNvPr id="13" name="Shape 8"/>
          <p:cNvSpPr/>
          <p:nvPr/>
        </p:nvSpPr>
        <p:spPr>
          <a:xfrm>
            <a:off x="329184" y="6327648"/>
            <a:ext cx="11521440" cy="0"/>
          </a:xfrm>
          <a:prstGeom prst="line">
            <a:avLst/>
          </a:prstGeom>
          <a:noFill/>
          <a:ln w="10160">
            <a:solidFill>
              <a:srgbClr val="DDEAF7">
                <a:alpha val="38000"/>
              </a:srgbClr>
            </a:solidFill>
            <a:prstDash val="solid"/>
          </a:ln>
        </p:spPr>
      </p:sp>
      <p:sp>
        <p:nvSpPr>
          <p:cNvPr id="14" name="Text 9"/>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5:2 - help one another in goodness and mindful duty.</a:t>
            </a:r>
            <a:endParaRPr lang="en-US" sz="86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WHAT SUCCESS LOOKS LIKE</a:t>
            </a:r>
            <a:endParaRPr lang="en-US" sz="880" dirty="0"/>
          </a:p>
        </p:txBody>
      </p:sp>
      <p:sp>
        <p:nvSpPr>
          <p:cNvPr id="5" name="Text 2"/>
          <p:cNvSpPr/>
          <p:nvPr/>
        </p:nvSpPr>
        <p:spPr>
          <a:xfrm>
            <a:off x="502920" y="1225296"/>
            <a:ext cx="5669280" cy="822960"/>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The first target is participation, not revenue.</a:t>
            </a:r>
            <a:endParaRPr lang="en-US" sz="3300" dirty="0"/>
          </a:p>
        </p:txBody>
      </p:sp>
      <p:sp>
        <p:nvSpPr>
          <p:cNvPr id="6" name="Text 3"/>
          <p:cNvSpPr/>
          <p:nvPr/>
        </p:nvSpPr>
        <p:spPr>
          <a:xfrm>
            <a:off x="530352" y="2157984"/>
            <a:ext cx="5394960" cy="640080"/>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If SalahGo helps more people attend prayer, classes and community life reliably, the business model has evidence to grow.</a:t>
            </a:r>
            <a:endParaRPr lang="en-US" sz="1400" dirty="0"/>
          </a:p>
        </p:txBody>
      </p:sp>
      <p:sp>
        <p:nvSpPr>
          <p:cNvPr id="7" name="Shape 4"/>
          <p:cNvSpPr/>
          <p:nvPr/>
        </p:nvSpPr>
        <p:spPr>
          <a:xfrm>
            <a:off x="548640" y="3163824"/>
            <a:ext cx="2606040" cy="1417320"/>
          </a:xfrm>
          <a:prstGeom prst="roundRect">
            <a:avLst>
              <a:gd name="adj" fmla="val 5161"/>
            </a:avLst>
          </a:prstGeom>
          <a:solidFill>
            <a:srgbClr val="FFFFFF"/>
          </a:solidFill>
          <a:ln w="12700">
            <a:solidFill>
              <a:srgbClr val="DDD4BE">
                <a:alpha val="92000"/>
              </a:srgbClr>
            </a:solidFill>
            <a:prstDash val="solid"/>
          </a:ln>
        </p:spPr>
      </p:sp>
      <p:sp>
        <p:nvSpPr>
          <p:cNvPr id="8" name="Text 5"/>
          <p:cNvSpPr/>
          <p:nvPr/>
        </p:nvSpPr>
        <p:spPr>
          <a:xfrm>
            <a:off x="731520" y="3328416"/>
            <a:ext cx="2240280" cy="475488"/>
          </a:xfrm>
          <a:prstGeom prst="rect">
            <a:avLst/>
          </a:prstGeom>
          <a:noFill/>
          <a:ln/>
        </p:spPr>
        <p:txBody>
          <a:bodyPr wrap="square" lIns="0" tIns="0" rIns="0" bIns="0" rtlCol="0" anchor="ctr"/>
          <a:lstStyle/>
          <a:p>
            <a:pPr indent="0" marL="0">
              <a:buNone/>
            </a:pPr>
            <a:r>
              <a:rPr lang="en-US" sz="2700" b="1" dirty="0">
                <a:solidFill>
                  <a:srgbClr val="4C8C2E"/>
                </a:solidFill>
                <a:latin typeface="Aptos Display" pitchFamily="34" charset="0"/>
                <a:ea typeface="Aptos Display" pitchFamily="34" charset="-122"/>
                <a:cs typeface="Aptos Display" pitchFamily="34" charset="-120"/>
              </a:rPr>
              <a:t>10</a:t>
            </a:r>
            <a:endParaRPr lang="en-US" sz="2700" dirty="0"/>
          </a:p>
        </p:txBody>
      </p:sp>
      <p:sp>
        <p:nvSpPr>
          <p:cNvPr id="9" name="Text 6"/>
          <p:cNvSpPr/>
          <p:nvPr/>
        </p:nvSpPr>
        <p:spPr>
          <a:xfrm>
            <a:off x="731520" y="3877056"/>
            <a:ext cx="2240280" cy="310896"/>
          </a:xfrm>
          <a:prstGeom prst="rect">
            <a:avLst/>
          </a:prstGeom>
          <a:noFill/>
          <a:ln/>
        </p:spPr>
        <p:txBody>
          <a:bodyPr wrap="square" lIns="0" tIns="0" rIns="0" bIns="0" rtlCol="0" anchor="ctr"/>
          <a:lstStyle/>
          <a:p>
            <a:pPr indent="0" marL="0">
              <a:buNone/>
            </a:pPr>
            <a:r>
              <a:rPr lang="en-US" sz="1060" b="1" dirty="0">
                <a:solidFill>
                  <a:srgbClr val="0F2744"/>
                </a:solidFill>
                <a:latin typeface="Aptos" pitchFamily="34" charset="0"/>
                <a:ea typeface="Aptos" pitchFamily="34" charset="-122"/>
                <a:cs typeface="Aptos" pitchFamily="34" charset="-120"/>
              </a:rPr>
              <a:t>regular Friday riders</a:t>
            </a:r>
            <a:endParaRPr lang="en-US" sz="1060" dirty="0"/>
          </a:p>
        </p:txBody>
      </p:sp>
      <p:sp>
        <p:nvSpPr>
          <p:cNvPr id="10" name="Text 7"/>
          <p:cNvSpPr/>
          <p:nvPr/>
        </p:nvSpPr>
        <p:spPr>
          <a:xfrm>
            <a:off x="731520" y="4224528"/>
            <a:ext cx="2240280" cy="246888"/>
          </a:xfrm>
          <a:prstGeom prst="rect">
            <a:avLst/>
          </a:prstGeom>
          <a:noFill/>
          <a:ln/>
        </p:spPr>
        <p:txBody>
          <a:bodyPr wrap="square" lIns="0" tIns="0" rIns="0" bIns="0" rtlCol="0" anchor="ctr">
            <a:normAutofit/>
          </a:bodyPr>
          <a:lstStyle/>
          <a:p>
            <a:pPr indent="0" marL="0">
              <a:buNone/>
            </a:pPr>
            <a:r>
              <a:rPr lang="en-US" sz="880" dirty="0">
                <a:solidFill>
                  <a:srgbClr val="657286"/>
                </a:solidFill>
                <a:latin typeface="Aptos" pitchFamily="34" charset="0"/>
                <a:ea typeface="Aptos" pitchFamily="34" charset="-122"/>
                <a:cs typeface="Aptos" pitchFamily="34" charset="-120"/>
              </a:rPr>
              <a:t>First proof that people will build a habit around the service.</a:t>
            </a:r>
            <a:endParaRPr lang="en-US" sz="880" dirty="0"/>
          </a:p>
        </p:txBody>
      </p:sp>
      <p:sp>
        <p:nvSpPr>
          <p:cNvPr id="11" name="Shape 8"/>
          <p:cNvSpPr/>
          <p:nvPr/>
        </p:nvSpPr>
        <p:spPr>
          <a:xfrm>
            <a:off x="3364992" y="3163824"/>
            <a:ext cx="2606040" cy="1417320"/>
          </a:xfrm>
          <a:prstGeom prst="roundRect">
            <a:avLst>
              <a:gd name="adj" fmla="val 5161"/>
            </a:avLst>
          </a:prstGeom>
          <a:solidFill>
            <a:srgbClr val="FFFFFF"/>
          </a:solidFill>
          <a:ln w="12700">
            <a:solidFill>
              <a:srgbClr val="DDD4BE">
                <a:alpha val="92000"/>
              </a:srgbClr>
            </a:solidFill>
            <a:prstDash val="solid"/>
          </a:ln>
        </p:spPr>
      </p:sp>
      <p:sp>
        <p:nvSpPr>
          <p:cNvPr id="12" name="Text 9"/>
          <p:cNvSpPr/>
          <p:nvPr/>
        </p:nvSpPr>
        <p:spPr>
          <a:xfrm>
            <a:off x="3547872" y="3328416"/>
            <a:ext cx="2240280" cy="475488"/>
          </a:xfrm>
          <a:prstGeom prst="rect">
            <a:avLst/>
          </a:prstGeom>
          <a:noFill/>
          <a:ln/>
        </p:spPr>
        <p:txBody>
          <a:bodyPr wrap="square" lIns="0" tIns="0" rIns="0" bIns="0" rtlCol="0" anchor="ctr"/>
          <a:lstStyle/>
          <a:p>
            <a:pPr indent="0" marL="0">
              <a:buNone/>
            </a:pPr>
            <a:r>
              <a:rPr lang="en-US" sz="2700" b="1" dirty="0">
                <a:solidFill>
                  <a:srgbClr val="4C8C2E"/>
                </a:solidFill>
                <a:latin typeface="Aptos Display" pitchFamily="34" charset="0"/>
                <a:ea typeface="Aptos Display" pitchFamily="34" charset="-122"/>
                <a:cs typeface="Aptos Display" pitchFamily="34" charset="-120"/>
              </a:rPr>
              <a:t>25</a:t>
            </a:r>
            <a:endParaRPr lang="en-US" sz="2700" dirty="0"/>
          </a:p>
        </p:txBody>
      </p:sp>
      <p:sp>
        <p:nvSpPr>
          <p:cNvPr id="13" name="Text 10"/>
          <p:cNvSpPr/>
          <p:nvPr/>
        </p:nvSpPr>
        <p:spPr>
          <a:xfrm>
            <a:off x="3547872" y="3877056"/>
            <a:ext cx="2240280" cy="310896"/>
          </a:xfrm>
          <a:prstGeom prst="rect">
            <a:avLst/>
          </a:prstGeom>
          <a:noFill/>
          <a:ln/>
        </p:spPr>
        <p:txBody>
          <a:bodyPr wrap="square" lIns="0" tIns="0" rIns="0" bIns="0" rtlCol="0" anchor="ctr"/>
          <a:lstStyle/>
          <a:p>
            <a:pPr indent="0" marL="0">
              <a:buNone/>
            </a:pPr>
            <a:r>
              <a:rPr lang="en-US" sz="1060" b="1" dirty="0">
                <a:solidFill>
                  <a:srgbClr val="0F2744"/>
                </a:solidFill>
                <a:latin typeface="Aptos" pitchFamily="34" charset="0"/>
                <a:ea typeface="Aptos" pitchFamily="34" charset="-122"/>
                <a:cs typeface="Aptos" pitchFamily="34" charset="-120"/>
              </a:rPr>
              <a:t>regular Friday riders</a:t>
            </a:r>
            <a:endParaRPr lang="en-US" sz="1060" dirty="0"/>
          </a:p>
        </p:txBody>
      </p:sp>
      <p:sp>
        <p:nvSpPr>
          <p:cNvPr id="14" name="Text 11"/>
          <p:cNvSpPr/>
          <p:nvPr/>
        </p:nvSpPr>
        <p:spPr>
          <a:xfrm>
            <a:off x="3547872" y="4224528"/>
            <a:ext cx="2240280" cy="246888"/>
          </a:xfrm>
          <a:prstGeom prst="rect">
            <a:avLst/>
          </a:prstGeom>
          <a:noFill/>
          <a:ln/>
        </p:spPr>
        <p:txBody>
          <a:bodyPr wrap="square" lIns="0" tIns="0" rIns="0" bIns="0" rtlCol="0" anchor="ctr">
            <a:normAutofit/>
          </a:bodyPr>
          <a:lstStyle/>
          <a:p>
            <a:pPr indent="0" marL="0">
              <a:buNone/>
            </a:pPr>
            <a:r>
              <a:rPr lang="en-US" sz="880" dirty="0">
                <a:solidFill>
                  <a:srgbClr val="657286"/>
                </a:solidFill>
                <a:latin typeface="Aptos" pitchFamily="34" charset="0"/>
                <a:ea typeface="Aptos" pitchFamily="34" charset="-122"/>
                <a:cs typeface="Aptos" pitchFamily="34" charset="-120"/>
              </a:rPr>
              <a:t>Demand is visible enough to refine route windows and volunteer shifts.</a:t>
            </a:r>
            <a:endParaRPr lang="en-US" sz="880" dirty="0"/>
          </a:p>
        </p:txBody>
      </p:sp>
      <p:sp>
        <p:nvSpPr>
          <p:cNvPr id="15" name="Shape 12"/>
          <p:cNvSpPr/>
          <p:nvPr/>
        </p:nvSpPr>
        <p:spPr>
          <a:xfrm>
            <a:off x="6181344" y="3163824"/>
            <a:ext cx="2606040" cy="1417320"/>
          </a:xfrm>
          <a:prstGeom prst="roundRect">
            <a:avLst>
              <a:gd name="adj" fmla="val 5161"/>
            </a:avLst>
          </a:prstGeom>
          <a:solidFill>
            <a:srgbClr val="FFFFFF"/>
          </a:solidFill>
          <a:ln w="12700">
            <a:solidFill>
              <a:srgbClr val="DDD4BE">
                <a:alpha val="92000"/>
              </a:srgbClr>
            </a:solidFill>
            <a:prstDash val="solid"/>
          </a:ln>
        </p:spPr>
      </p:sp>
      <p:sp>
        <p:nvSpPr>
          <p:cNvPr id="16" name="Text 13"/>
          <p:cNvSpPr/>
          <p:nvPr/>
        </p:nvSpPr>
        <p:spPr>
          <a:xfrm>
            <a:off x="6364224" y="3328416"/>
            <a:ext cx="2240280" cy="475488"/>
          </a:xfrm>
          <a:prstGeom prst="rect">
            <a:avLst/>
          </a:prstGeom>
          <a:noFill/>
          <a:ln/>
        </p:spPr>
        <p:txBody>
          <a:bodyPr wrap="square" lIns="0" tIns="0" rIns="0" bIns="0" rtlCol="0" anchor="ctr"/>
          <a:lstStyle/>
          <a:p>
            <a:pPr indent="0" marL="0">
              <a:buNone/>
            </a:pPr>
            <a:r>
              <a:rPr lang="en-US" sz="2700" b="1" dirty="0">
                <a:solidFill>
                  <a:srgbClr val="4C8C2E"/>
                </a:solidFill>
                <a:latin typeface="Aptos Display" pitchFamily="34" charset="0"/>
                <a:ea typeface="Aptos Display" pitchFamily="34" charset="-122"/>
                <a:cs typeface="Aptos Display" pitchFamily="34" charset="-120"/>
              </a:rPr>
              <a:t>50</a:t>
            </a:r>
            <a:endParaRPr lang="en-US" sz="2700" dirty="0"/>
          </a:p>
        </p:txBody>
      </p:sp>
      <p:sp>
        <p:nvSpPr>
          <p:cNvPr id="17" name="Text 14"/>
          <p:cNvSpPr/>
          <p:nvPr/>
        </p:nvSpPr>
        <p:spPr>
          <a:xfrm>
            <a:off x="6364224" y="3877056"/>
            <a:ext cx="2240280" cy="310896"/>
          </a:xfrm>
          <a:prstGeom prst="rect">
            <a:avLst/>
          </a:prstGeom>
          <a:noFill/>
          <a:ln/>
        </p:spPr>
        <p:txBody>
          <a:bodyPr wrap="square" lIns="0" tIns="0" rIns="0" bIns="0" rtlCol="0" anchor="ctr"/>
          <a:lstStyle/>
          <a:p>
            <a:pPr indent="0" marL="0">
              <a:buNone/>
            </a:pPr>
            <a:r>
              <a:rPr lang="en-US" sz="1060" b="1" dirty="0">
                <a:solidFill>
                  <a:srgbClr val="0F2744"/>
                </a:solidFill>
                <a:latin typeface="Aptos" pitchFamily="34" charset="0"/>
                <a:ea typeface="Aptos" pitchFamily="34" charset="-122"/>
                <a:cs typeface="Aptos" pitchFamily="34" charset="-120"/>
              </a:rPr>
              <a:t>registered members</a:t>
            </a:r>
            <a:endParaRPr lang="en-US" sz="1060" dirty="0"/>
          </a:p>
        </p:txBody>
      </p:sp>
      <p:sp>
        <p:nvSpPr>
          <p:cNvPr id="18" name="Text 15"/>
          <p:cNvSpPr/>
          <p:nvPr/>
        </p:nvSpPr>
        <p:spPr>
          <a:xfrm>
            <a:off x="6364224" y="4224528"/>
            <a:ext cx="2240280" cy="246888"/>
          </a:xfrm>
          <a:prstGeom prst="rect">
            <a:avLst/>
          </a:prstGeom>
          <a:noFill/>
          <a:ln/>
        </p:spPr>
        <p:txBody>
          <a:bodyPr wrap="square" lIns="0" tIns="0" rIns="0" bIns="0" rtlCol="0" anchor="ctr">
            <a:normAutofit/>
          </a:bodyPr>
          <a:lstStyle/>
          <a:p>
            <a:pPr indent="0" marL="0">
              <a:buNone/>
            </a:pPr>
            <a:r>
              <a:rPr lang="en-US" sz="880" dirty="0">
                <a:solidFill>
                  <a:srgbClr val="657286"/>
                </a:solidFill>
                <a:latin typeface="Aptos" pitchFamily="34" charset="0"/>
                <a:ea typeface="Aptos" pitchFamily="34" charset="-122"/>
                <a:cs typeface="Aptos" pitchFamily="34" charset="-120"/>
              </a:rPr>
              <a:t>Mosque team view, member groups and sponsored-seat records become necessary.</a:t>
            </a:r>
            <a:endParaRPr lang="en-US" sz="880" dirty="0"/>
          </a:p>
        </p:txBody>
      </p:sp>
      <p:sp>
        <p:nvSpPr>
          <p:cNvPr id="19" name="Shape 16"/>
          <p:cNvSpPr/>
          <p:nvPr/>
        </p:nvSpPr>
        <p:spPr>
          <a:xfrm>
            <a:off x="8997696" y="3163824"/>
            <a:ext cx="2606040" cy="1417320"/>
          </a:xfrm>
          <a:prstGeom prst="roundRect">
            <a:avLst>
              <a:gd name="adj" fmla="val 5161"/>
            </a:avLst>
          </a:prstGeom>
          <a:solidFill>
            <a:srgbClr val="FFFFFF"/>
          </a:solidFill>
          <a:ln w="12700">
            <a:solidFill>
              <a:srgbClr val="DDD4BE">
                <a:alpha val="92000"/>
              </a:srgbClr>
            </a:solidFill>
            <a:prstDash val="solid"/>
          </a:ln>
        </p:spPr>
      </p:sp>
      <p:sp>
        <p:nvSpPr>
          <p:cNvPr id="20" name="Text 17"/>
          <p:cNvSpPr/>
          <p:nvPr/>
        </p:nvSpPr>
        <p:spPr>
          <a:xfrm>
            <a:off x="9180576" y="3328416"/>
            <a:ext cx="2240280" cy="475488"/>
          </a:xfrm>
          <a:prstGeom prst="rect">
            <a:avLst/>
          </a:prstGeom>
          <a:noFill/>
          <a:ln/>
        </p:spPr>
        <p:txBody>
          <a:bodyPr wrap="square" lIns="0" tIns="0" rIns="0" bIns="0" rtlCol="0" anchor="ctr"/>
          <a:lstStyle/>
          <a:p>
            <a:pPr indent="0" marL="0">
              <a:buNone/>
            </a:pPr>
            <a:r>
              <a:rPr lang="en-US" sz="2700" b="1" dirty="0">
                <a:solidFill>
                  <a:srgbClr val="4C8C2E"/>
                </a:solidFill>
                <a:latin typeface="Aptos Display" pitchFamily="34" charset="0"/>
                <a:ea typeface="Aptos Display" pitchFamily="34" charset="-122"/>
                <a:cs typeface="Aptos Display" pitchFamily="34" charset="-120"/>
              </a:rPr>
              <a:t>2nd</a:t>
            </a:r>
            <a:endParaRPr lang="en-US" sz="2700" dirty="0"/>
          </a:p>
        </p:txBody>
      </p:sp>
      <p:sp>
        <p:nvSpPr>
          <p:cNvPr id="21" name="Text 18"/>
          <p:cNvSpPr/>
          <p:nvPr/>
        </p:nvSpPr>
        <p:spPr>
          <a:xfrm>
            <a:off x="9180576" y="3877056"/>
            <a:ext cx="2240280" cy="310896"/>
          </a:xfrm>
          <a:prstGeom prst="rect">
            <a:avLst/>
          </a:prstGeom>
          <a:noFill/>
          <a:ln/>
        </p:spPr>
        <p:txBody>
          <a:bodyPr wrap="square" lIns="0" tIns="0" rIns="0" bIns="0" rtlCol="0" anchor="ctr"/>
          <a:lstStyle/>
          <a:p>
            <a:pPr indent="0" marL="0">
              <a:buNone/>
            </a:pPr>
            <a:r>
              <a:rPr lang="en-US" sz="1060" b="1" dirty="0">
                <a:solidFill>
                  <a:srgbClr val="0F2744"/>
                </a:solidFill>
                <a:latin typeface="Aptos" pitchFamily="34" charset="0"/>
                <a:ea typeface="Aptos" pitchFamily="34" charset="-122"/>
                <a:cs typeface="Aptos" pitchFamily="34" charset="-120"/>
              </a:rPr>
              <a:t>route after proof</a:t>
            </a:r>
            <a:endParaRPr lang="en-US" sz="1060" dirty="0"/>
          </a:p>
        </p:txBody>
      </p:sp>
      <p:sp>
        <p:nvSpPr>
          <p:cNvPr id="22" name="Text 19"/>
          <p:cNvSpPr/>
          <p:nvPr/>
        </p:nvSpPr>
        <p:spPr>
          <a:xfrm>
            <a:off x="9180576" y="4224528"/>
            <a:ext cx="2240280" cy="246888"/>
          </a:xfrm>
          <a:prstGeom prst="rect">
            <a:avLst/>
          </a:prstGeom>
          <a:noFill/>
          <a:ln/>
        </p:spPr>
        <p:txBody>
          <a:bodyPr wrap="square" lIns="0" tIns="0" rIns="0" bIns="0" rtlCol="0" anchor="ctr">
            <a:normAutofit/>
          </a:bodyPr>
          <a:lstStyle/>
          <a:p>
            <a:pPr indent="0" marL="0">
              <a:buNone/>
            </a:pPr>
            <a:r>
              <a:rPr lang="en-US" sz="880" dirty="0">
                <a:solidFill>
                  <a:srgbClr val="657286"/>
                </a:solidFill>
                <a:latin typeface="Aptos" pitchFamily="34" charset="0"/>
                <a:ea typeface="Aptos" pitchFamily="34" charset="-122"/>
                <a:cs typeface="Aptos" pitchFamily="34" charset="-120"/>
              </a:rPr>
              <a:t>Expansion is earned by evidence, not ambition alone.</a:t>
            </a:r>
            <a:endParaRPr lang="en-US" sz="880" dirty="0"/>
          </a:p>
        </p:txBody>
      </p:sp>
      <p:sp>
        <p:nvSpPr>
          <p:cNvPr id="23" name="Shape 20"/>
          <p:cNvSpPr/>
          <p:nvPr/>
        </p:nvSpPr>
        <p:spPr>
          <a:xfrm>
            <a:off x="548640" y="4901184"/>
            <a:ext cx="11018520" cy="713232"/>
          </a:xfrm>
          <a:prstGeom prst="roundRect">
            <a:avLst>
              <a:gd name="adj" fmla="val 10256"/>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24" name="Text 21"/>
          <p:cNvSpPr/>
          <p:nvPr/>
        </p:nvSpPr>
        <p:spPr>
          <a:xfrm>
            <a:off x="713232" y="5065776"/>
            <a:ext cx="1068933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Track every week</a:t>
            </a:r>
            <a:endParaRPr lang="en-US" sz="1280" dirty="0"/>
          </a:p>
        </p:txBody>
      </p:sp>
      <p:sp>
        <p:nvSpPr>
          <p:cNvPr id="25" name="Text 22"/>
          <p:cNvSpPr/>
          <p:nvPr/>
        </p:nvSpPr>
        <p:spPr>
          <a:xfrm>
            <a:off x="713232" y="5468112"/>
            <a:ext cx="10689336" cy="36576"/>
          </a:xfrm>
          <a:prstGeom prst="rect">
            <a:avLst/>
          </a:prstGeom>
          <a:noFill/>
          <a:ln/>
        </p:spPr>
        <p:txBody>
          <a:bodyPr wrap="square" lIns="0" tIns="0" rIns="0" bIns="0" rtlCol="0" anchor="ctr">
            <a:normAutofit/>
          </a:bodyPr>
          <a:lstStyle/>
          <a:p>
            <a:pPr indent="0" marL="0">
              <a:buNone/>
            </a:pPr>
            <a:r>
              <a:rPr lang="en-US" sz="1030" dirty="0">
                <a:solidFill>
                  <a:srgbClr val="657286"/>
                </a:solidFill>
                <a:latin typeface="Aptos" pitchFamily="34" charset="0"/>
                <a:ea typeface="Aptos" pitchFamily="34" charset="-122"/>
                <a:cs typeface="Aptos" pitchFamily="34" charset="-120"/>
              </a:rPr>
              <a:t>Journeys completed, active members, sponsored seats used, accessibility journeys, car journeys reduced, no-shows, missed demand and feedback from the Masjid Ayesha team.</a:t>
            </a:r>
            <a:endParaRPr lang="en-US" sz="1030" dirty="0"/>
          </a:p>
        </p:txBody>
      </p:sp>
      <p:sp>
        <p:nvSpPr>
          <p:cNvPr id="26" name="Shape 23"/>
          <p:cNvSpPr/>
          <p:nvPr/>
        </p:nvSpPr>
        <p:spPr>
          <a:xfrm>
            <a:off x="329184" y="6327648"/>
            <a:ext cx="11521440" cy="0"/>
          </a:xfrm>
          <a:prstGeom prst="line">
            <a:avLst/>
          </a:prstGeom>
          <a:noFill/>
          <a:ln w="10160">
            <a:solidFill>
              <a:srgbClr val="B9C2C6">
                <a:alpha val="75000"/>
              </a:srgbClr>
            </a:solidFill>
            <a:prstDash val="solid"/>
          </a:ln>
        </p:spPr>
      </p:sp>
      <p:sp>
        <p:nvSpPr>
          <p:cNvPr id="27" name="Text 24"/>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2:148 - compete with one another in good works.</a:t>
            </a:r>
            <a:endParaRPr lang="en-US" sz="86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868680"/>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COMMUNITY SUPPORT</a:t>
            </a:r>
            <a:endParaRPr lang="en-US" sz="880" dirty="0"/>
          </a:p>
        </p:txBody>
      </p:sp>
      <p:sp>
        <p:nvSpPr>
          <p:cNvPr id="5" name="Text 2"/>
          <p:cNvSpPr/>
          <p:nvPr/>
        </p:nvSpPr>
        <p:spPr>
          <a:xfrm>
            <a:off x="502920" y="1170432"/>
            <a:ext cx="5486400" cy="868680"/>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Sponsorship turns transport into shared care.</a:t>
            </a:r>
            <a:endParaRPr lang="en-US" sz="3300" dirty="0"/>
          </a:p>
        </p:txBody>
      </p:sp>
      <p:sp>
        <p:nvSpPr>
          <p:cNvPr id="6" name="Text 3"/>
          <p:cNvSpPr/>
          <p:nvPr/>
        </p:nvSpPr>
        <p:spPr>
          <a:xfrm>
            <a:off x="530352" y="2157984"/>
            <a:ext cx="5257800" cy="585216"/>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A family, local business or supporter can sponsor journeys without needing to know private rider information.</a:t>
            </a:r>
            <a:endParaRPr lang="en-US" sz="1400" dirty="0"/>
          </a:p>
        </p:txBody>
      </p:sp>
      <p:sp>
        <p:nvSpPr>
          <p:cNvPr id="7" name="Shape 4"/>
          <p:cNvSpPr/>
          <p:nvPr/>
        </p:nvSpPr>
        <p:spPr>
          <a:xfrm>
            <a:off x="6309360" y="877824"/>
            <a:ext cx="5074920" cy="3310128"/>
          </a:xfrm>
          <a:prstGeom prst="roundRect">
            <a:avLst>
              <a:gd name="adj" fmla="val 2486"/>
            </a:avLst>
          </a:prstGeom>
          <a:solidFill>
            <a:srgbClr val="FFFFFF"/>
          </a:solidFill>
          <a:ln w="12700">
            <a:solidFill>
              <a:srgbClr val="DDD4BE"/>
            </a:solidFill>
            <a:prstDash val="solid"/>
          </a:ln>
          <a:effectLst>
            <a:outerShdw sx="100000" sy="100000" kx="0" ky="0" algn="bl" rotWithShape="0" blurRad="12700" dist="50800" dir="2700000">
              <a:srgbClr val="000000">
                <a:alpha val="18000"/>
              </a:srgbClr>
            </a:outerShdw>
          </a:effectLst>
        </p:spPr>
      </p:sp>
      <p:pic>
        <p:nvPicPr>
          <p:cNvPr id="8" name="Image 1" descr="C:\Users\ricky\Documents\Codex\2026-06-09\fairform-mvp-architecture-build-fairform-as\public\salahgo\assets\salahgo-vehicle-brand.png">    </p:cNvPr>
          <p:cNvPicPr>
            <a:picLocks noChangeAspect="1"/>
          </p:cNvPicPr>
          <p:nvPr/>
        </p:nvPicPr>
        <p:blipFill>
          <a:blip r:embed="rId2"/>
          <a:stretch>
            <a:fillRect/>
          </a:stretch>
        </p:blipFill>
        <p:spPr>
          <a:xfrm>
            <a:off x="6355080" y="923544"/>
            <a:ext cx="4983480" cy="3218688"/>
          </a:xfrm>
          <a:prstGeom prst="rect">
            <a:avLst/>
          </a:prstGeom>
        </p:spPr>
      </p:pic>
      <p:sp>
        <p:nvSpPr>
          <p:cNvPr id="9" name="Shape 5"/>
          <p:cNvSpPr/>
          <p:nvPr/>
        </p:nvSpPr>
        <p:spPr>
          <a:xfrm>
            <a:off x="566928" y="4572000"/>
            <a:ext cx="3401568"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0" name="Text 6"/>
          <p:cNvSpPr/>
          <p:nvPr/>
        </p:nvSpPr>
        <p:spPr>
          <a:xfrm>
            <a:off x="731520" y="4736592"/>
            <a:ext cx="3072384"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Sponsor a journey</a:t>
            </a:r>
            <a:endParaRPr lang="en-US" sz="1280" dirty="0"/>
          </a:p>
        </p:txBody>
      </p:sp>
      <p:sp>
        <p:nvSpPr>
          <p:cNvPr id="11" name="Text 7"/>
          <p:cNvSpPr/>
          <p:nvPr/>
        </p:nvSpPr>
        <p:spPr>
          <a:xfrm>
            <a:off x="731520" y="5138928"/>
            <a:ext cx="3072384"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A single seat for someone who would otherwise miss out.</a:t>
            </a:r>
            <a:endParaRPr lang="en-US" sz="1050" dirty="0"/>
          </a:p>
        </p:txBody>
      </p:sp>
      <p:sp>
        <p:nvSpPr>
          <p:cNvPr id="12" name="Shape 8"/>
          <p:cNvSpPr/>
          <p:nvPr/>
        </p:nvSpPr>
        <p:spPr>
          <a:xfrm>
            <a:off x="4279392" y="4572000"/>
            <a:ext cx="3401568"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3" name="Text 9"/>
          <p:cNvSpPr/>
          <p:nvPr/>
        </p:nvSpPr>
        <p:spPr>
          <a:xfrm>
            <a:off x="4443984" y="4736592"/>
            <a:ext cx="3072384"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Sponsor Friday</a:t>
            </a:r>
            <a:endParaRPr lang="en-US" sz="1280" dirty="0"/>
          </a:p>
        </p:txBody>
      </p:sp>
      <p:sp>
        <p:nvSpPr>
          <p:cNvPr id="14" name="Text 10"/>
          <p:cNvSpPr/>
          <p:nvPr/>
        </p:nvSpPr>
        <p:spPr>
          <a:xfrm>
            <a:off x="4443984" y="5138928"/>
            <a:ext cx="3072384"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A full Jumuah loop funded by a family or business.</a:t>
            </a:r>
            <a:endParaRPr lang="en-US" sz="1050" dirty="0"/>
          </a:p>
        </p:txBody>
      </p:sp>
      <p:sp>
        <p:nvSpPr>
          <p:cNvPr id="15" name="Shape 11"/>
          <p:cNvSpPr/>
          <p:nvPr/>
        </p:nvSpPr>
        <p:spPr>
          <a:xfrm>
            <a:off x="7991856" y="4572000"/>
            <a:ext cx="3401568"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6" name="Text 12"/>
          <p:cNvSpPr/>
          <p:nvPr/>
        </p:nvSpPr>
        <p:spPr>
          <a:xfrm>
            <a:off x="8156448" y="4736592"/>
            <a:ext cx="3072384"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Support accessibility</a:t>
            </a:r>
            <a:endParaRPr lang="en-US" sz="1280" dirty="0"/>
          </a:p>
        </p:txBody>
      </p:sp>
      <p:sp>
        <p:nvSpPr>
          <p:cNvPr id="17" name="Text 13"/>
          <p:cNvSpPr/>
          <p:nvPr/>
        </p:nvSpPr>
        <p:spPr>
          <a:xfrm>
            <a:off x="8156448" y="5138928"/>
            <a:ext cx="3072384"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Help cover wheelchair-accessible and elderly-friendly journeys.</a:t>
            </a:r>
            <a:endParaRPr lang="en-US" sz="1050" dirty="0"/>
          </a:p>
        </p:txBody>
      </p:sp>
      <p:sp>
        <p:nvSpPr>
          <p:cNvPr id="18" name="Shape 14"/>
          <p:cNvSpPr/>
          <p:nvPr/>
        </p:nvSpPr>
        <p:spPr>
          <a:xfrm>
            <a:off x="329184" y="6327648"/>
            <a:ext cx="11521440" cy="0"/>
          </a:xfrm>
          <a:prstGeom prst="line">
            <a:avLst/>
          </a:prstGeom>
          <a:noFill/>
          <a:ln w="10160">
            <a:solidFill>
              <a:srgbClr val="B9C2C6">
                <a:alpha val="75000"/>
              </a:srgbClr>
            </a:solidFill>
            <a:prstDash val="solid"/>
          </a:ln>
        </p:spPr>
      </p:sp>
      <p:sp>
        <p:nvSpPr>
          <p:cNvPr id="19" name="Text 15"/>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57:18 - charity given sincerely is multiplied.</a:t>
            </a:r>
            <a:endParaRPr lang="en-US" sz="86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F2744"/>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LAUNCH PATH</a:t>
            </a:r>
            <a:endParaRPr lang="en-US" sz="880" dirty="0"/>
          </a:p>
        </p:txBody>
      </p:sp>
      <p:sp>
        <p:nvSpPr>
          <p:cNvPr id="5" name="Text 2"/>
          <p:cNvSpPr/>
          <p:nvPr/>
        </p:nvSpPr>
        <p:spPr>
          <a:xfrm>
            <a:off x="502920" y="1225296"/>
            <a:ext cx="5532120" cy="950976"/>
          </a:xfrm>
          <a:prstGeom prst="rect">
            <a:avLst/>
          </a:prstGeom>
          <a:noFill/>
          <a:ln/>
        </p:spPr>
        <p:txBody>
          <a:bodyPr wrap="square" lIns="254" tIns="254" rIns="254" bIns="254" rtlCol="0" anchor="ctr">
            <a:normAutofit/>
          </a:bodyPr>
          <a:lstStyle/>
          <a:p>
            <a:pPr indent="0" marL="0">
              <a:buNone/>
            </a:pPr>
            <a:r>
              <a:rPr lang="en-US" sz="3300" b="1" dirty="0">
                <a:solidFill>
                  <a:srgbClr val="FFFFFF"/>
                </a:solidFill>
                <a:latin typeface="Aptos Display" pitchFamily="34" charset="0"/>
                <a:ea typeface="Aptos Display" pitchFamily="34" charset="-122"/>
                <a:cs typeface="Aptos Display" pitchFamily="34" charset="-120"/>
              </a:rPr>
              <a:t>A careful 90-day pilot can get us to a launch decision.</a:t>
            </a:r>
            <a:endParaRPr lang="en-US" sz="3300" dirty="0"/>
          </a:p>
        </p:txBody>
      </p:sp>
      <p:sp>
        <p:nvSpPr>
          <p:cNvPr id="6" name="Text 3"/>
          <p:cNvSpPr/>
          <p:nvPr/>
        </p:nvSpPr>
        <p:spPr>
          <a:xfrm>
            <a:off x="530352" y="2304288"/>
            <a:ext cx="5257800" cy="676656"/>
          </a:xfrm>
          <a:prstGeom prst="rect">
            <a:avLst/>
          </a:prstGeom>
          <a:noFill/>
          <a:ln/>
        </p:spPr>
        <p:txBody>
          <a:bodyPr wrap="square" lIns="508" tIns="508" rIns="508" bIns="508" rtlCol="0" anchor="t">
            <a:normAutofit/>
          </a:bodyPr>
          <a:lstStyle/>
          <a:p>
            <a:pPr indent="0" marL="0">
              <a:buNone/>
            </a:pPr>
            <a:r>
              <a:rPr lang="en-US" sz="1400" dirty="0">
                <a:solidFill>
                  <a:srgbClr val="D9E6F5"/>
                </a:solidFill>
                <a:latin typeface="Aptos" pitchFamily="34" charset="0"/>
                <a:ea typeface="Aptos" pitchFamily="34" charset="-122"/>
                <a:cs typeface="Aptos" pitchFamily="34" charset="-120"/>
              </a:rPr>
              <a:t>The quickest route to launch is not more scope. It is a tight pilot with safety checks, route testing and real user registration.</a:t>
            </a:r>
            <a:endParaRPr lang="en-US" sz="1400" dirty="0"/>
          </a:p>
        </p:txBody>
      </p:sp>
      <p:sp>
        <p:nvSpPr>
          <p:cNvPr id="7" name="Shape 4"/>
          <p:cNvSpPr/>
          <p:nvPr/>
        </p:nvSpPr>
        <p:spPr>
          <a:xfrm>
            <a:off x="6355080" y="987552"/>
            <a:ext cx="4892040"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8" name="Text 5"/>
          <p:cNvSpPr/>
          <p:nvPr/>
        </p:nvSpPr>
        <p:spPr>
          <a:xfrm>
            <a:off x="6519672" y="1152144"/>
            <a:ext cx="4562856" cy="310896"/>
          </a:xfrm>
          <a:prstGeom prst="rect">
            <a:avLst/>
          </a:prstGeom>
          <a:noFill/>
          <a:ln/>
        </p:spPr>
        <p:txBody>
          <a:bodyPr wrap="square" lIns="0" tIns="0" rIns="0" bIns="0" rtlCol="0" anchor="ctr"/>
          <a:lstStyle/>
          <a:p>
            <a:pPr indent="0" marL="0">
              <a:buNone/>
            </a:pPr>
            <a:r>
              <a:rPr lang="en-US" sz="1240" b="1" dirty="0">
                <a:solidFill>
                  <a:srgbClr val="FFFFFF"/>
                </a:solidFill>
                <a:latin typeface="Aptos" pitchFamily="34" charset="0"/>
                <a:ea typeface="Aptos" pitchFamily="34" charset="-122"/>
                <a:cs typeface="Aptos" pitchFamily="34" charset="-120"/>
              </a:rPr>
              <a:t>Days 1-30</a:t>
            </a:r>
            <a:endParaRPr lang="en-US" sz="1240" dirty="0"/>
          </a:p>
        </p:txBody>
      </p:sp>
      <p:sp>
        <p:nvSpPr>
          <p:cNvPr id="9" name="Text 6"/>
          <p:cNvSpPr/>
          <p:nvPr/>
        </p:nvSpPr>
        <p:spPr>
          <a:xfrm>
            <a:off x="6519672" y="1554480"/>
            <a:ext cx="4562856" cy="384048"/>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Agree Masjid Ayesha pilot scope, pickup points, safety expectations, volunteer interest and public message.</a:t>
            </a:r>
            <a:endParaRPr lang="en-US" sz="940" dirty="0"/>
          </a:p>
        </p:txBody>
      </p:sp>
      <p:sp>
        <p:nvSpPr>
          <p:cNvPr id="10" name="Shape 7"/>
          <p:cNvSpPr/>
          <p:nvPr/>
        </p:nvSpPr>
        <p:spPr>
          <a:xfrm>
            <a:off x="6355080" y="2359152"/>
            <a:ext cx="4892040"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1" name="Text 8"/>
          <p:cNvSpPr/>
          <p:nvPr/>
        </p:nvSpPr>
        <p:spPr>
          <a:xfrm>
            <a:off x="6519672" y="2523744"/>
            <a:ext cx="4562856" cy="310896"/>
          </a:xfrm>
          <a:prstGeom prst="rect">
            <a:avLst/>
          </a:prstGeom>
          <a:noFill/>
          <a:ln/>
        </p:spPr>
        <p:txBody>
          <a:bodyPr wrap="square" lIns="0" tIns="0" rIns="0" bIns="0" rtlCol="0" anchor="ctr"/>
          <a:lstStyle/>
          <a:p>
            <a:pPr indent="0" marL="0">
              <a:buNone/>
            </a:pPr>
            <a:r>
              <a:rPr lang="en-US" sz="1240" b="1" dirty="0">
                <a:solidFill>
                  <a:srgbClr val="FFFFFF"/>
                </a:solidFill>
                <a:latin typeface="Aptos" pitchFamily="34" charset="0"/>
                <a:ea typeface="Aptos" pitchFamily="34" charset="-122"/>
                <a:cs typeface="Aptos" pitchFamily="34" charset="-120"/>
              </a:rPr>
              <a:t>Days 31-60</a:t>
            </a:r>
            <a:endParaRPr lang="en-US" sz="1240" dirty="0"/>
          </a:p>
        </p:txBody>
      </p:sp>
      <p:sp>
        <p:nvSpPr>
          <p:cNvPr id="12" name="Text 9"/>
          <p:cNvSpPr/>
          <p:nvPr/>
        </p:nvSpPr>
        <p:spPr>
          <a:xfrm>
            <a:off x="6519672" y="2926080"/>
            <a:ext cx="4562856" cy="384048"/>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Run app registration, test Friday route timings, collect accessibility needs and prepare sponsored-seat records.</a:t>
            </a:r>
            <a:endParaRPr lang="en-US" sz="940" dirty="0"/>
          </a:p>
        </p:txBody>
      </p:sp>
      <p:sp>
        <p:nvSpPr>
          <p:cNvPr id="13" name="Shape 10"/>
          <p:cNvSpPr/>
          <p:nvPr/>
        </p:nvSpPr>
        <p:spPr>
          <a:xfrm>
            <a:off x="6355080" y="3730752"/>
            <a:ext cx="4892040"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4" name="Text 11"/>
          <p:cNvSpPr/>
          <p:nvPr/>
        </p:nvSpPr>
        <p:spPr>
          <a:xfrm>
            <a:off x="6519672" y="3895344"/>
            <a:ext cx="4562856" cy="310896"/>
          </a:xfrm>
          <a:prstGeom prst="rect">
            <a:avLst/>
          </a:prstGeom>
          <a:noFill/>
          <a:ln/>
        </p:spPr>
        <p:txBody>
          <a:bodyPr wrap="square" lIns="0" tIns="0" rIns="0" bIns="0" rtlCol="0" anchor="ctr"/>
          <a:lstStyle/>
          <a:p>
            <a:pPr indent="0" marL="0">
              <a:buNone/>
            </a:pPr>
            <a:r>
              <a:rPr lang="en-US" sz="1240" b="1" dirty="0">
                <a:solidFill>
                  <a:srgbClr val="FFFFFF"/>
                </a:solidFill>
                <a:latin typeface="Aptos" pitchFamily="34" charset="0"/>
                <a:ea typeface="Aptos" pitchFamily="34" charset="-122"/>
                <a:cs typeface="Aptos" pitchFamily="34" charset="-120"/>
              </a:rPr>
              <a:t>Days 61-90</a:t>
            </a:r>
            <a:endParaRPr lang="en-US" sz="1240" dirty="0"/>
          </a:p>
        </p:txBody>
      </p:sp>
      <p:sp>
        <p:nvSpPr>
          <p:cNvPr id="15" name="Text 12"/>
          <p:cNvSpPr/>
          <p:nvPr/>
        </p:nvSpPr>
        <p:spPr>
          <a:xfrm>
            <a:off x="6519672" y="4297680"/>
            <a:ext cx="4562856" cy="384048"/>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Complete transport/insurance checks, rehearse route manifest, confirm launch date and publish first service window.</a:t>
            </a:r>
            <a:endParaRPr lang="en-US" sz="940" dirty="0"/>
          </a:p>
        </p:txBody>
      </p:sp>
      <p:sp>
        <p:nvSpPr>
          <p:cNvPr id="16" name="Shape 13"/>
          <p:cNvSpPr/>
          <p:nvPr/>
        </p:nvSpPr>
        <p:spPr>
          <a:xfrm>
            <a:off x="329184" y="6327648"/>
            <a:ext cx="11521440" cy="0"/>
          </a:xfrm>
          <a:prstGeom prst="line">
            <a:avLst/>
          </a:prstGeom>
          <a:noFill/>
          <a:ln w="10160">
            <a:solidFill>
              <a:srgbClr val="DDEAF7">
                <a:alpha val="38000"/>
              </a:srgbClr>
            </a:solidFill>
            <a:prstDash val="solid"/>
          </a:ln>
        </p:spPr>
      </p:sp>
      <p:sp>
        <p:nvSpPr>
          <p:cNvPr id="17" name="Text 14"/>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16:90 - justice, excellence and care are commanded.</a:t>
            </a:r>
            <a:endParaRPr lang="en-US" sz="86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7F3E8"/>
        </a:solidFill>
      </p:bgPr>
    </p:bg>
    <p:spTree>
      <p:nvGrpSpPr>
        <p:cNvPr id="1" name=""/>
        <p:cNvGrpSpPr/>
        <p:nvPr/>
      </p:nvGrpSpPr>
      <p:grpSpPr>
        <a:xfrm>
          <a:off x="0" y="0"/>
          <a:ext cx="0" cy="0"/>
          <a:chOff x="0" y="0"/>
          <a:chExt cx="0" cy="0"/>
        </a:xfrm>
      </p:grpSpPr>
      <p:pic>
        <p:nvPicPr>
          <p:cNvPr id="2" name="Image 0" descr="C:\Users\ricky\Documents\Codex\2026-06-09\fairform-mvp-architecture-build-fairform-as\public\salahgo\assets\salahgo-accessible-boarding.png">    </p:cNvPr>
          <p:cNvPicPr>
            <a:picLocks noChangeAspect="1"/>
          </p:cNvPicPr>
          <p:nvPr/>
        </p:nvPicPr>
        <p:blipFill>
          <a:blip r:embed="rId1"/>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0F2744">
              <a:alpha val="90000"/>
            </a:srgbClr>
          </a:solidFill>
          <a:ln w="12700">
            <a:solidFill>
              <a:srgbClr val="333333">
                <a:alpha val="0"/>
              </a:srgbClr>
            </a:solidFill>
            <a:prstDash val="solid"/>
          </a:ln>
        </p:spPr>
      </p:sp>
      <p:sp>
        <p:nvSpPr>
          <p:cNvPr id="4" name="Shape 1"/>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5" name="Image 1" descr="C:\Users\ricky\Documents\Codex\2026-06-09\fairform-mvp-architecture-build-fairform-as\public\salahgo\assets\salahgo-logo.png">    </p:cNvPr>
          <p:cNvPicPr>
            <a:picLocks noChangeAspect="1"/>
          </p:cNvPicPr>
          <p:nvPr/>
        </p:nvPicPr>
        <p:blipFill>
          <a:blip r:embed="rId2"/>
          <a:stretch>
            <a:fillRect/>
          </a:stretch>
        </p:blipFill>
        <p:spPr>
          <a:xfrm>
            <a:off x="384048" y="256032"/>
            <a:ext cx="1188720" cy="438912"/>
          </a:xfrm>
          <a:prstGeom prst="rect">
            <a:avLst/>
          </a:prstGeom>
        </p:spPr>
      </p:pic>
      <p:sp>
        <p:nvSpPr>
          <p:cNvPr id="6" name="Text 2"/>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OUR ASK</a:t>
            </a:r>
            <a:endParaRPr lang="en-US" sz="880" dirty="0"/>
          </a:p>
        </p:txBody>
      </p:sp>
      <p:sp>
        <p:nvSpPr>
          <p:cNvPr id="7" name="Text 3"/>
          <p:cNvSpPr/>
          <p:nvPr/>
        </p:nvSpPr>
        <p:spPr>
          <a:xfrm>
            <a:off x="502920" y="1225296"/>
            <a:ext cx="5577840" cy="822960"/>
          </a:xfrm>
          <a:prstGeom prst="rect">
            <a:avLst/>
          </a:prstGeom>
          <a:noFill/>
          <a:ln/>
        </p:spPr>
        <p:txBody>
          <a:bodyPr wrap="square" lIns="254" tIns="254" rIns="254" bIns="254" rtlCol="0" anchor="ctr">
            <a:normAutofit/>
          </a:bodyPr>
          <a:lstStyle/>
          <a:p>
            <a:pPr indent="0" marL="0">
              <a:buNone/>
            </a:pPr>
            <a:r>
              <a:rPr lang="en-US" sz="3400" b="1" dirty="0">
                <a:solidFill>
                  <a:srgbClr val="FFFFFF"/>
                </a:solidFill>
                <a:latin typeface="Aptos Display" pitchFamily="34" charset="0"/>
                <a:ea typeface="Aptos Display" pitchFamily="34" charset="-122"/>
                <a:cs typeface="Aptos Display" pitchFamily="34" charset="-120"/>
              </a:rPr>
              <a:t>Let us begin with one Friday route.</a:t>
            </a:r>
            <a:endParaRPr lang="en-US" sz="3400" dirty="0"/>
          </a:p>
        </p:txBody>
      </p:sp>
      <p:sp>
        <p:nvSpPr>
          <p:cNvPr id="8" name="Text 4"/>
          <p:cNvSpPr/>
          <p:nvPr/>
        </p:nvSpPr>
        <p:spPr>
          <a:xfrm>
            <a:off x="530352" y="2231136"/>
            <a:ext cx="5413248" cy="804672"/>
          </a:xfrm>
          <a:prstGeom prst="rect">
            <a:avLst/>
          </a:prstGeom>
          <a:noFill/>
          <a:ln/>
        </p:spPr>
        <p:txBody>
          <a:bodyPr wrap="square" lIns="508" tIns="508" rIns="508" bIns="508" rtlCol="0" anchor="t">
            <a:normAutofit/>
          </a:bodyPr>
          <a:lstStyle/>
          <a:p>
            <a:pPr indent="0" marL="0">
              <a:buNone/>
            </a:pPr>
            <a:r>
              <a:rPr lang="en-US" sz="1400" dirty="0">
                <a:solidFill>
                  <a:srgbClr val="D9E6F5"/>
                </a:solidFill>
                <a:latin typeface="Aptos" pitchFamily="34" charset="0"/>
                <a:ea typeface="Aptos" pitchFamily="34" charset="-122"/>
                <a:cs typeface="Aptos" pitchFamily="34" charset="-120"/>
              </a:rPr>
              <a:t>We are asking Masjid Ayesha to help us validate need, confirm safe pickup points, recruit volunteers, test the app flow and measure community participation.</a:t>
            </a:r>
            <a:endParaRPr lang="en-US" sz="1400" dirty="0"/>
          </a:p>
        </p:txBody>
      </p:sp>
      <p:sp>
        <p:nvSpPr>
          <p:cNvPr id="9" name="Text 5"/>
          <p:cNvSpPr/>
          <p:nvPr/>
        </p:nvSpPr>
        <p:spPr>
          <a:xfrm>
            <a:off x="566928" y="3310128"/>
            <a:ext cx="5303520" cy="1298448"/>
          </a:xfrm>
          <a:prstGeom prst="rect">
            <a:avLst/>
          </a:prstGeom>
          <a:noFill/>
          <a:ln/>
        </p:spPr>
        <p:txBody>
          <a:bodyPr wrap="square" lIns="508" tIns="508" rIns="508" bIns="508" rtlCol="0" anchor="t">
            <a:normAutofit/>
          </a:bodyPr>
          <a:lstStyle/>
          <a:p>
            <a:pPr indent="0" marL="0">
              <a:buNone/>
            </a:pPr>
            <a:r>
              <a:rPr lang="en-US" sz="1220" b="1" dirty="0">
                <a:solidFill>
                  <a:srgbClr val="C7A23B"/>
                </a:solidFill>
                <a:latin typeface="Aptos" pitchFamily="34" charset="0"/>
                <a:ea typeface="Aptos" pitchFamily="34" charset="-122"/>
                <a:cs typeface="Aptos" pitchFamily="34" charset="-120"/>
              </a:rPr>
              <a:t>1. </a:t>
            </a:r>
            <a:pPr indent="0" marL="0">
              <a:buNone/>
            </a:pPr>
            <a:r>
              <a:rPr lang="en-US" sz="1220" dirty="0">
                <a:solidFill>
                  <a:srgbClr val="E6EEF7"/>
                </a:solidFill>
                <a:latin typeface="Aptos" pitchFamily="34" charset="0"/>
                <a:ea typeface="Aptos" pitchFamily="34" charset="-122"/>
                <a:cs typeface="Aptos" pitchFamily="34" charset="-120"/>
              </a:rPr>
              <a:t>How many members struggle with parking or travel?
</a:t>
            </a:r>
            <a:pPr indent="0" marL="0">
              <a:buNone/>
            </a:pPr>
            <a:r>
              <a:rPr lang="en-US" sz="1220" b="1" dirty="0">
                <a:solidFill>
                  <a:srgbClr val="C7A23B"/>
                </a:solidFill>
                <a:latin typeface="Aptos" pitchFamily="34" charset="0"/>
                <a:ea typeface="Aptos" pitchFamily="34" charset="-122"/>
                <a:cs typeface="Aptos" pitchFamily="34" charset="-120"/>
              </a:rPr>
              <a:t>2. </a:t>
            </a:r>
            <a:pPr indent="0" marL="0">
              <a:buNone/>
            </a:pPr>
            <a:r>
              <a:rPr lang="en-US" sz="1220" dirty="0">
                <a:solidFill>
                  <a:srgbClr val="E6EEF7"/>
                </a:solidFill>
                <a:latin typeface="Aptos" pitchFamily="34" charset="0"/>
                <a:ea typeface="Aptos" pitchFamily="34" charset="-122"/>
                <a:cs typeface="Aptos" pitchFamily="34" charset="-120"/>
              </a:rPr>
              <a:t>How many elderly members miss activities?
</a:t>
            </a:r>
            <a:pPr indent="0" marL="0">
              <a:buNone/>
            </a:pPr>
            <a:r>
              <a:rPr lang="en-US" sz="1220" b="1" dirty="0">
                <a:solidFill>
                  <a:srgbClr val="C7A23B"/>
                </a:solidFill>
                <a:latin typeface="Aptos" pitchFamily="34" charset="0"/>
                <a:ea typeface="Aptos" pitchFamily="34" charset="-122"/>
                <a:cs typeface="Aptos" pitchFamily="34" charset="-120"/>
              </a:rPr>
              <a:t>3. </a:t>
            </a:r>
            <a:pPr indent="0" marL="0">
              <a:buNone/>
            </a:pPr>
            <a:r>
              <a:rPr lang="en-US" sz="1220" dirty="0">
                <a:solidFill>
                  <a:srgbClr val="E6EEF7"/>
                </a:solidFill>
                <a:latin typeface="Aptos" pitchFamily="34" charset="0"/>
                <a:ea typeface="Aptos" pitchFamily="34" charset="-122"/>
                <a:cs typeface="Aptos" pitchFamily="34" charset="-120"/>
              </a:rPr>
              <a:t>Do sisters, families or new Muslims request safer transport?
</a:t>
            </a:r>
            <a:pPr indent="0" marL="0">
              <a:buNone/>
            </a:pPr>
            <a:r>
              <a:rPr lang="en-US" sz="1220" b="1" dirty="0">
                <a:solidFill>
                  <a:srgbClr val="C7A23B"/>
                </a:solidFill>
                <a:latin typeface="Aptos" pitchFamily="34" charset="0"/>
                <a:ea typeface="Aptos" pitchFamily="34" charset="-122"/>
                <a:cs typeface="Aptos" pitchFamily="34" charset="-120"/>
              </a:rPr>
              <a:t>4. </a:t>
            </a:r>
            <a:pPr indent="0" marL="0">
              <a:buNone/>
            </a:pPr>
            <a:r>
              <a:rPr lang="en-US" sz="1220" dirty="0">
                <a:solidFill>
                  <a:srgbClr val="E6EEF7"/>
                </a:solidFill>
                <a:latin typeface="Aptos" pitchFamily="34" charset="0"/>
                <a:ea typeface="Aptos" pitchFamily="34" charset="-122"/>
                <a:cs typeface="Aptos" pitchFamily="34" charset="-120"/>
              </a:rPr>
              <a:t>Would one Friday route be a responsible first trial?</a:t>
            </a:r>
            <a:endParaRPr lang="en-US" sz="1220" dirty="0"/>
          </a:p>
        </p:txBody>
      </p:sp>
      <p:sp>
        <p:nvSpPr>
          <p:cNvPr id="10" name="Shape 6"/>
          <p:cNvSpPr/>
          <p:nvPr/>
        </p:nvSpPr>
        <p:spPr>
          <a:xfrm>
            <a:off x="6400800" y="1243584"/>
            <a:ext cx="4617720" cy="3383280"/>
          </a:xfrm>
          <a:prstGeom prst="roundRect">
            <a:avLst>
              <a:gd name="adj" fmla="val 2703"/>
            </a:avLst>
          </a:prstGeom>
          <a:solidFill>
            <a:srgbClr val="FFFFFF">
              <a:alpha val="93000"/>
            </a:srgbClr>
          </a:solidFill>
          <a:ln w="12700">
            <a:solidFill>
              <a:srgbClr val="FFFFFF">
                <a:alpha val="25000"/>
              </a:srgbClr>
            </a:solidFill>
            <a:prstDash val="solid"/>
          </a:ln>
        </p:spPr>
      </p:sp>
      <p:sp>
        <p:nvSpPr>
          <p:cNvPr id="11" name="Text 7"/>
          <p:cNvSpPr/>
          <p:nvPr/>
        </p:nvSpPr>
        <p:spPr>
          <a:xfrm>
            <a:off x="6784848" y="1645920"/>
            <a:ext cx="3749040" cy="475488"/>
          </a:xfrm>
          <a:prstGeom prst="rect">
            <a:avLst/>
          </a:prstGeom>
          <a:noFill/>
          <a:ln/>
        </p:spPr>
        <p:txBody>
          <a:bodyPr wrap="square" lIns="0" tIns="0" rIns="0" bIns="0" rtlCol="0" anchor="ctr"/>
          <a:lstStyle/>
          <a:p>
            <a:pPr algn="ctr" indent="0" marL="0">
              <a:buNone/>
            </a:pPr>
            <a:r>
              <a:rPr lang="en-US" sz="3100" b="1" dirty="0">
                <a:solidFill>
                  <a:srgbClr val="FFFFFF"/>
                </a:solidFill>
                <a:latin typeface="Aptos Display" pitchFamily="34" charset="0"/>
                <a:ea typeface="Aptos Display" pitchFamily="34" charset="-122"/>
                <a:cs typeface="Aptos Display" pitchFamily="34" charset="-120"/>
              </a:rPr>
              <a:t>SalahGo</a:t>
            </a:r>
            <a:endParaRPr lang="en-US" sz="3100" dirty="0"/>
          </a:p>
        </p:txBody>
      </p:sp>
      <p:sp>
        <p:nvSpPr>
          <p:cNvPr id="12" name="Text 8"/>
          <p:cNvSpPr/>
          <p:nvPr/>
        </p:nvSpPr>
        <p:spPr>
          <a:xfrm>
            <a:off x="6784848" y="2240280"/>
            <a:ext cx="3749040" cy="256032"/>
          </a:xfrm>
          <a:prstGeom prst="rect">
            <a:avLst/>
          </a:prstGeom>
          <a:noFill/>
          <a:ln/>
        </p:spPr>
        <p:txBody>
          <a:bodyPr wrap="square" lIns="0" tIns="0" rIns="0" bIns="0" rtlCol="0" anchor="ctr"/>
          <a:lstStyle/>
          <a:p>
            <a:pPr algn="ctr" indent="0" marL="0">
              <a:buNone/>
            </a:pPr>
            <a:r>
              <a:rPr lang="en-US" sz="1350" b="1" dirty="0">
                <a:solidFill>
                  <a:srgbClr val="C7A23B"/>
                </a:solidFill>
                <a:latin typeface="Aptos" pitchFamily="34" charset="0"/>
                <a:ea typeface="Aptos" pitchFamily="34" charset="-122"/>
                <a:cs typeface="Aptos" pitchFamily="34" charset="-120"/>
              </a:rPr>
              <a:t>Your Ride To Prayer</a:t>
            </a:r>
            <a:endParaRPr lang="en-US" sz="1350" dirty="0"/>
          </a:p>
        </p:txBody>
      </p:sp>
      <p:sp>
        <p:nvSpPr>
          <p:cNvPr id="13" name="Text 9"/>
          <p:cNvSpPr/>
          <p:nvPr/>
        </p:nvSpPr>
        <p:spPr>
          <a:xfrm>
            <a:off x="6784848" y="2761488"/>
            <a:ext cx="3749040" cy="475488"/>
          </a:xfrm>
          <a:prstGeom prst="rect">
            <a:avLst/>
          </a:prstGeom>
          <a:noFill/>
          <a:ln/>
        </p:spPr>
        <p:txBody>
          <a:bodyPr wrap="square" lIns="0" tIns="0" rIns="0" bIns="0" rtlCol="0" anchor="ctr">
            <a:normAutofit/>
          </a:bodyPr>
          <a:lstStyle/>
          <a:p>
            <a:pPr algn="ctr" indent="0" marL="0">
              <a:buNone/>
            </a:pPr>
            <a:r>
              <a:rPr lang="en-US" sz="1420" b="1" dirty="0">
                <a:solidFill>
                  <a:srgbClr val="FFFFFF"/>
                </a:solidFill>
                <a:latin typeface="Aptos" pitchFamily="34" charset="0"/>
                <a:ea typeface="Aptos" pitchFamily="34" charset="-122"/>
                <a:cs typeface="Aptos" pitchFamily="34" charset="-120"/>
              </a:rPr>
              <a:t>Taking Care Of Everyone In The Community</a:t>
            </a:r>
            <a:endParaRPr lang="en-US" sz="1420" dirty="0"/>
          </a:p>
        </p:txBody>
      </p:sp>
      <p:sp>
        <p:nvSpPr>
          <p:cNvPr id="14" name="Text 10"/>
          <p:cNvSpPr/>
          <p:nvPr/>
        </p:nvSpPr>
        <p:spPr>
          <a:xfrm>
            <a:off x="6784848" y="3584448"/>
            <a:ext cx="3749040" cy="512064"/>
          </a:xfrm>
          <a:prstGeom prst="rect">
            <a:avLst/>
          </a:prstGeom>
          <a:noFill/>
          <a:ln/>
        </p:spPr>
        <p:txBody>
          <a:bodyPr wrap="square" lIns="0" tIns="0" rIns="0" bIns="0" rtlCol="0" anchor="ctr">
            <a:normAutofit/>
          </a:bodyPr>
          <a:lstStyle/>
          <a:p>
            <a:pPr algn="ctr" indent="0" marL="0">
              <a:buNone/>
            </a:pPr>
            <a:r>
              <a:rPr lang="en-US" sz="1240" dirty="0">
                <a:solidFill>
                  <a:srgbClr val="D8E5F6"/>
                </a:solidFill>
                <a:latin typeface="Aptos" pitchFamily="34" charset="0"/>
                <a:ea typeface="Aptos" pitchFamily="34" charset="-122"/>
                <a:cs typeface="Aptos" pitchFamily="34" charset="-120"/>
              </a:rPr>
              <a:t>Helping People Reach The Mosque,</a:t>
            </a:r>
            <a:endParaRPr lang="en-US" sz="1240" dirty="0"/>
          </a:p>
          <a:p>
            <a:pPr algn="ctr" indent="0" marL="0">
              <a:buNone/>
            </a:pPr>
            <a:r>
              <a:rPr lang="en-US" sz="1240" dirty="0">
                <a:solidFill>
                  <a:srgbClr val="D8E5F6"/>
                </a:solidFill>
                <a:latin typeface="Aptos" pitchFamily="34" charset="0"/>
                <a:ea typeface="Aptos" pitchFamily="34" charset="-122"/>
                <a:cs typeface="Aptos" pitchFamily="34" charset="-120"/>
              </a:rPr>
              <a:t>Not Just Transporting Them There.</a:t>
            </a:r>
            <a:endParaRPr lang="en-US" sz="1240" dirty="0"/>
          </a:p>
        </p:txBody>
      </p:sp>
      <p:sp>
        <p:nvSpPr>
          <p:cNvPr id="15" name="Shape 11"/>
          <p:cNvSpPr/>
          <p:nvPr/>
        </p:nvSpPr>
        <p:spPr>
          <a:xfrm>
            <a:off x="329184" y="6327648"/>
            <a:ext cx="11521440" cy="0"/>
          </a:xfrm>
          <a:prstGeom prst="line">
            <a:avLst/>
          </a:prstGeom>
          <a:noFill/>
          <a:ln w="10160">
            <a:solidFill>
              <a:srgbClr val="DDEAF7">
                <a:alpha val="38000"/>
              </a:srgbClr>
            </a:solidFill>
            <a:prstDash val="solid"/>
          </a:ln>
        </p:spPr>
      </p:sp>
      <p:sp>
        <p:nvSpPr>
          <p:cNvPr id="16" name="Text 12"/>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3:104 - let there be a community calling to good.</a:t>
            </a:r>
            <a:endParaRPr lang="en-US" sz="86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87552"/>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THE PROBLEM</a:t>
            </a:r>
            <a:endParaRPr lang="en-US" sz="880" dirty="0"/>
          </a:p>
        </p:txBody>
      </p:sp>
      <p:sp>
        <p:nvSpPr>
          <p:cNvPr id="5" name="Text 2"/>
          <p:cNvSpPr/>
          <p:nvPr/>
        </p:nvSpPr>
        <p:spPr>
          <a:xfrm>
            <a:off x="502920" y="1325880"/>
            <a:ext cx="5715000" cy="1170432"/>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Transport barriers quietly exclude people from mosque life.</a:t>
            </a:r>
            <a:endParaRPr lang="en-US" sz="3300" dirty="0"/>
          </a:p>
        </p:txBody>
      </p:sp>
      <p:sp>
        <p:nvSpPr>
          <p:cNvPr id="6" name="Text 3"/>
          <p:cNvSpPr/>
          <p:nvPr/>
        </p:nvSpPr>
        <p:spPr>
          <a:xfrm>
            <a:off x="530352" y="2651760"/>
            <a:ext cx="5349240" cy="786384"/>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Parking, charges, congestion, accessibility needs, family schedules, anxiety and first-time attendance all turn a simple visit into a barrier.</a:t>
            </a:r>
            <a:endParaRPr lang="en-US" sz="1400" dirty="0"/>
          </a:p>
        </p:txBody>
      </p:sp>
      <p:sp>
        <p:nvSpPr>
          <p:cNvPr id="7" name="Shape 4"/>
          <p:cNvSpPr/>
          <p:nvPr/>
        </p:nvSpPr>
        <p:spPr>
          <a:xfrm>
            <a:off x="530352" y="3703320"/>
            <a:ext cx="2651760" cy="768096"/>
          </a:xfrm>
          <a:prstGeom prst="roundRect">
            <a:avLst>
              <a:gd name="adj" fmla="val 9524"/>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8" name="Text 5"/>
          <p:cNvSpPr/>
          <p:nvPr/>
        </p:nvSpPr>
        <p:spPr>
          <a:xfrm>
            <a:off x="694944" y="386791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Parking pressure</a:t>
            </a:r>
            <a:endParaRPr lang="en-US" sz="1280" dirty="0"/>
          </a:p>
        </p:txBody>
      </p:sp>
      <p:sp>
        <p:nvSpPr>
          <p:cNvPr id="9" name="Text 6"/>
          <p:cNvSpPr/>
          <p:nvPr/>
        </p:nvSpPr>
        <p:spPr>
          <a:xfrm>
            <a:off x="694944" y="4270248"/>
            <a:ext cx="2322576" cy="9144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Restrictions, charges and road congestion around busy prayers.</a:t>
            </a:r>
            <a:endParaRPr lang="en-US" sz="1050" dirty="0"/>
          </a:p>
        </p:txBody>
      </p:sp>
      <p:sp>
        <p:nvSpPr>
          <p:cNvPr id="10" name="Shape 7"/>
          <p:cNvSpPr/>
          <p:nvPr/>
        </p:nvSpPr>
        <p:spPr>
          <a:xfrm>
            <a:off x="3410712" y="3703320"/>
            <a:ext cx="2651760" cy="768096"/>
          </a:xfrm>
          <a:prstGeom prst="roundRect">
            <a:avLst>
              <a:gd name="adj" fmla="val 9524"/>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1" name="Text 8"/>
          <p:cNvSpPr/>
          <p:nvPr/>
        </p:nvSpPr>
        <p:spPr>
          <a:xfrm>
            <a:off x="3575304" y="386791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Accessibility needs</a:t>
            </a:r>
            <a:endParaRPr lang="en-US" sz="1280" dirty="0"/>
          </a:p>
        </p:txBody>
      </p:sp>
      <p:sp>
        <p:nvSpPr>
          <p:cNvPr id="12" name="Text 9"/>
          <p:cNvSpPr/>
          <p:nvPr/>
        </p:nvSpPr>
        <p:spPr>
          <a:xfrm>
            <a:off x="3575304" y="4270248"/>
            <a:ext cx="2322576" cy="9144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Wheelchair boarding, elderly mobility and step-free support.</a:t>
            </a:r>
            <a:endParaRPr lang="en-US" sz="1050" dirty="0"/>
          </a:p>
        </p:txBody>
      </p:sp>
      <p:sp>
        <p:nvSpPr>
          <p:cNvPr id="13" name="Shape 10"/>
          <p:cNvSpPr/>
          <p:nvPr/>
        </p:nvSpPr>
        <p:spPr>
          <a:xfrm>
            <a:off x="530352" y="4663440"/>
            <a:ext cx="2651760" cy="768096"/>
          </a:xfrm>
          <a:prstGeom prst="roundRect">
            <a:avLst>
              <a:gd name="adj" fmla="val 9524"/>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4" name="Text 11"/>
          <p:cNvSpPr/>
          <p:nvPr/>
        </p:nvSpPr>
        <p:spPr>
          <a:xfrm>
            <a:off x="694944" y="482803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Family complexity</a:t>
            </a:r>
            <a:endParaRPr lang="en-US" sz="1280" dirty="0"/>
          </a:p>
        </p:txBody>
      </p:sp>
      <p:sp>
        <p:nvSpPr>
          <p:cNvPr id="15" name="Text 12"/>
          <p:cNvSpPr/>
          <p:nvPr/>
        </p:nvSpPr>
        <p:spPr>
          <a:xfrm>
            <a:off x="694944" y="5230368"/>
            <a:ext cx="2322576" cy="9144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Madrasa, school-linked mosque journeys, work and prayer windows overlap.</a:t>
            </a:r>
            <a:endParaRPr lang="en-US" sz="1050" dirty="0"/>
          </a:p>
        </p:txBody>
      </p:sp>
      <p:sp>
        <p:nvSpPr>
          <p:cNvPr id="16" name="Shape 13"/>
          <p:cNvSpPr/>
          <p:nvPr/>
        </p:nvSpPr>
        <p:spPr>
          <a:xfrm>
            <a:off x="3410712" y="4663440"/>
            <a:ext cx="2651760" cy="768096"/>
          </a:xfrm>
          <a:prstGeom prst="roundRect">
            <a:avLst>
              <a:gd name="adj" fmla="val 9524"/>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7" name="Text 14"/>
          <p:cNvSpPr/>
          <p:nvPr/>
        </p:nvSpPr>
        <p:spPr>
          <a:xfrm>
            <a:off x="3575304" y="482803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First-time anxiety</a:t>
            </a:r>
            <a:endParaRPr lang="en-US" sz="1280" dirty="0"/>
          </a:p>
        </p:txBody>
      </p:sp>
      <p:sp>
        <p:nvSpPr>
          <p:cNvPr id="18" name="Text 15"/>
          <p:cNvSpPr/>
          <p:nvPr/>
        </p:nvSpPr>
        <p:spPr>
          <a:xfrm>
            <a:off x="3575304" y="5230368"/>
            <a:ext cx="2322576" cy="9144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New Muslims and isolated members need a clear, safe route.</a:t>
            </a:r>
            <a:endParaRPr lang="en-US" sz="1050" dirty="0"/>
          </a:p>
        </p:txBody>
      </p:sp>
      <p:sp>
        <p:nvSpPr>
          <p:cNvPr id="19" name="Shape 16"/>
          <p:cNvSpPr/>
          <p:nvPr/>
        </p:nvSpPr>
        <p:spPr>
          <a:xfrm>
            <a:off x="6583680" y="1115568"/>
            <a:ext cx="4983480" cy="3840480"/>
          </a:xfrm>
          <a:prstGeom prst="roundRect">
            <a:avLst>
              <a:gd name="adj" fmla="val 2143"/>
            </a:avLst>
          </a:prstGeom>
          <a:solidFill>
            <a:srgbClr val="FFFFFF"/>
          </a:solidFill>
          <a:ln w="12700">
            <a:solidFill>
              <a:srgbClr val="DDD4BE"/>
            </a:solidFill>
            <a:prstDash val="solid"/>
          </a:ln>
          <a:effectLst>
            <a:outerShdw sx="100000" sy="100000" kx="0" ky="0" algn="bl" rotWithShape="0" blurRad="12700" dist="50800" dir="2700000">
              <a:srgbClr val="000000">
                <a:alpha val="18000"/>
              </a:srgbClr>
            </a:outerShdw>
          </a:effectLst>
        </p:spPr>
      </p:sp>
      <p:pic>
        <p:nvPicPr>
          <p:cNvPr id="20" name="Image 1" descr="C:\Users\ricky\Documents\Codex\2026-06-09\fairform-mvp-architecture-build-fairform-as\public\salahgo\assets\salahgo-accessible-boarding.png">    </p:cNvPr>
          <p:cNvPicPr>
            <a:picLocks noChangeAspect="1"/>
          </p:cNvPicPr>
          <p:nvPr/>
        </p:nvPicPr>
        <p:blipFill>
          <a:blip r:embed="rId2"/>
          <a:stretch>
            <a:fillRect/>
          </a:stretch>
        </p:blipFill>
        <p:spPr>
          <a:xfrm>
            <a:off x="6629400" y="1161288"/>
            <a:ext cx="4892040" cy="3749040"/>
          </a:xfrm>
          <a:prstGeom prst="rect">
            <a:avLst/>
          </a:prstGeom>
        </p:spPr>
      </p:pic>
      <p:sp>
        <p:nvSpPr>
          <p:cNvPr id="21" name="Shape 17"/>
          <p:cNvSpPr/>
          <p:nvPr/>
        </p:nvSpPr>
        <p:spPr>
          <a:xfrm>
            <a:off x="329184" y="6327648"/>
            <a:ext cx="11521440" cy="0"/>
          </a:xfrm>
          <a:prstGeom prst="line">
            <a:avLst/>
          </a:prstGeom>
          <a:noFill/>
          <a:ln w="10160">
            <a:solidFill>
              <a:srgbClr val="B9C2C6">
                <a:alpha val="75000"/>
              </a:srgbClr>
            </a:solidFill>
            <a:prstDash val="solid"/>
          </a:ln>
        </p:spPr>
      </p:sp>
      <p:sp>
        <p:nvSpPr>
          <p:cNvPr id="22" name="Text 18"/>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17:70 - human dignity must be honoured.</a:t>
            </a:r>
            <a:endParaRPr lang="en-US" sz="86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F2744"/>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WHY SALAHGO</a:t>
            </a:r>
            <a:endParaRPr lang="en-US" sz="880" dirty="0"/>
          </a:p>
        </p:txBody>
      </p:sp>
      <p:sp>
        <p:nvSpPr>
          <p:cNvPr id="5" name="Text 2"/>
          <p:cNvSpPr/>
          <p:nvPr/>
        </p:nvSpPr>
        <p:spPr>
          <a:xfrm>
            <a:off x="502920" y="1225296"/>
            <a:ext cx="5303520" cy="1225296"/>
          </a:xfrm>
          <a:prstGeom prst="rect">
            <a:avLst/>
          </a:prstGeom>
          <a:noFill/>
          <a:ln/>
        </p:spPr>
        <p:txBody>
          <a:bodyPr wrap="square" lIns="254" tIns="254" rIns="254" bIns="254" rtlCol="0" anchor="ctr">
            <a:normAutofit/>
          </a:bodyPr>
          <a:lstStyle/>
          <a:p>
            <a:pPr indent="0" marL="0">
              <a:buNone/>
            </a:pPr>
            <a:r>
              <a:rPr lang="en-US" sz="3300" b="1" dirty="0">
                <a:solidFill>
                  <a:srgbClr val="FFFFFF"/>
                </a:solidFill>
                <a:latin typeface="Aptos Display" pitchFamily="34" charset="0"/>
                <a:ea typeface="Aptos Display" pitchFamily="34" charset="-122"/>
                <a:cs typeface="Aptos Display" pitchFamily="34" charset="-120"/>
              </a:rPr>
              <a:t>A mosque-centred service, not a taxi app.</a:t>
            </a:r>
            <a:endParaRPr lang="en-US" sz="3300" dirty="0"/>
          </a:p>
        </p:txBody>
      </p:sp>
      <p:sp>
        <p:nvSpPr>
          <p:cNvPr id="6" name="Text 3"/>
          <p:cNvSpPr/>
          <p:nvPr/>
        </p:nvSpPr>
        <p:spPr>
          <a:xfrm>
            <a:off x="530352" y="2615184"/>
            <a:ext cx="5074920" cy="877824"/>
          </a:xfrm>
          <a:prstGeom prst="rect">
            <a:avLst/>
          </a:prstGeom>
          <a:noFill/>
          <a:ln/>
        </p:spPr>
        <p:txBody>
          <a:bodyPr wrap="square" lIns="508" tIns="508" rIns="508" bIns="508" rtlCol="0" anchor="t">
            <a:normAutofit/>
          </a:bodyPr>
          <a:lstStyle/>
          <a:p>
            <a:pPr indent="0" marL="0">
              <a:buNone/>
            </a:pPr>
            <a:r>
              <a:rPr lang="en-US" sz="1400" dirty="0">
                <a:solidFill>
                  <a:srgbClr val="D9E6F5"/>
                </a:solidFill>
                <a:latin typeface="Aptos" pitchFamily="34" charset="0"/>
                <a:ea typeface="Aptos" pitchFamily="34" charset="-122"/>
                <a:cs typeface="Aptos" pitchFamily="34" charset="-120"/>
              </a:rPr>
              <a:t>The mosque remains the hub. SalahGo handles booking, route clarity, accessibility needs, sponsor seats and simple journey records.</a:t>
            </a:r>
            <a:endParaRPr lang="en-US" sz="1400" dirty="0"/>
          </a:p>
        </p:txBody>
      </p:sp>
      <p:sp>
        <p:nvSpPr>
          <p:cNvPr id="7" name="Shape 4"/>
          <p:cNvSpPr/>
          <p:nvPr/>
        </p:nvSpPr>
        <p:spPr>
          <a:xfrm>
            <a:off x="6263640" y="1152144"/>
            <a:ext cx="2395728"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8" name="Text 5"/>
          <p:cNvSpPr/>
          <p:nvPr/>
        </p:nvSpPr>
        <p:spPr>
          <a:xfrm>
            <a:off x="6428232" y="1316736"/>
            <a:ext cx="2066544" cy="310896"/>
          </a:xfrm>
          <a:prstGeom prst="rect">
            <a:avLst/>
          </a:prstGeom>
          <a:noFill/>
          <a:ln/>
        </p:spPr>
        <p:txBody>
          <a:bodyPr wrap="square" lIns="0" tIns="0" rIns="0" bIns="0" rtlCol="0" anchor="ctr"/>
          <a:lstStyle/>
          <a:p>
            <a:pPr indent="0" marL="0">
              <a:buNone/>
            </a:pPr>
            <a:r>
              <a:rPr lang="en-US" sz="1160" b="1" dirty="0">
                <a:solidFill>
                  <a:srgbClr val="FFFFFF"/>
                </a:solidFill>
                <a:latin typeface="Aptos" pitchFamily="34" charset="0"/>
                <a:ea typeface="Aptos" pitchFamily="34" charset="-122"/>
                <a:cs typeface="Aptos" pitchFamily="34" charset="-120"/>
              </a:rPr>
              <a:t>Prayers</a:t>
            </a:r>
            <a:endParaRPr lang="en-US" sz="1160" dirty="0"/>
          </a:p>
        </p:txBody>
      </p:sp>
      <p:sp>
        <p:nvSpPr>
          <p:cNvPr id="9" name="Text 6"/>
          <p:cNvSpPr/>
          <p:nvPr/>
        </p:nvSpPr>
        <p:spPr>
          <a:xfrm>
            <a:off x="6428232" y="1719072"/>
            <a:ext cx="2066544" cy="384048"/>
          </a:xfrm>
          <a:prstGeom prst="rect">
            <a:avLst/>
          </a:prstGeom>
          <a:noFill/>
          <a:ln/>
        </p:spPr>
        <p:txBody>
          <a:bodyPr wrap="square" lIns="0" tIns="0" rIns="0" bIns="0" rtlCol="0" anchor="ctr">
            <a:normAutofit/>
          </a:bodyPr>
          <a:lstStyle/>
          <a:p>
            <a:pPr indent="0" marL="0">
              <a:buNone/>
            </a:pPr>
            <a:r>
              <a:rPr lang="en-US" sz="930" dirty="0">
                <a:solidFill>
                  <a:srgbClr val="D8E5F6"/>
                </a:solidFill>
                <a:latin typeface="Aptos" pitchFamily="34" charset="0"/>
                <a:ea typeface="Aptos" pitchFamily="34" charset="-122"/>
                <a:cs typeface="Aptos" pitchFamily="34" charset="-120"/>
              </a:rPr>
              <a:t>Fajr, Jumuah, Maghrib and Isha windows where demand is proven.</a:t>
            </a:r>
            <a:endParaRPr lang="en-US" sz="930" dirty="0"/>
          </a:p>
        </p:txBody>
      </p:sp>
      <p:sp>
        <p:nvSpPr>
          <p:cNvPr id="10" name="Shape 7"/>
          <p:cNvSpPr/>
          <p:nvPr/>
        </p:nvSpPr>
        <p:spPr>
          <a:xfrm>
            <a:off x="8869680" y="1152144"/>
            <a:ext cx="2395728"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1" name="Text 8"/>
          <p:cNvSpPr/>
          <p:nvPr/>
        </p:nvSpPr>
        <p:spPr>
          <a:xfrm>
            <a:off x="9034272" y="1316736"/>
            <a:ext cx="2066544" cy="310896"/>
          </a:xfrm>
          <a:prstGeom prst="rect">
            <a:avLst/>
          </a:prstGeom>
          <a:noFill/>
          <a:ln/>
        </p:spPr>
        <p:txBody>
          <a:bodyPr wrap="square" lIns="0" tIns="0" rIns="0" bIns="0" rtlCol="0" anchor="ctr"/>
          <a:lstStyle/>
          <a:p>
            <a:pPr indent="0" marL="0">
              <a:buNone/>
            </a:pPr>
            <a:r>
              <a:rPr lang="en-US" sz="1160" b="1" dirty="0">
                <a:solidFill>
                  <a:srgbClr val="FFFFFF"/>
                </a:solidFill>
                <a:latin typeface="Aptos" pitchFamily="34" charset="0"/>
                <a:ea typeface="Aptos" pitchFamily="34" charset="-122"/>
                <a:cs typeface="Aptos" pitchFamily="34" charset="-120"/>
              </a:rPr>
              <a:t>Madrasa journeys</a:t>
            </a:r>
            <a:endParaRPr lang="en-US" sz="1160" dirty="0"/>
          </a:p>
        </p:txBody>
      </p:sp>
      <p:sp>
        <p:nvSpPr>
          <p:cNvPr id="12" name="Text 9"/>
          <p:cNvSpPr/>
          <p:nvPr/>
        </p:nvSpPr>
        <p:spPr>
          <a:xfrm>
            <a:off x="9034272" y="1719072"/>
            <a:ext cx="2066544" cy="384048"/>
          </a:xfrm>
          <a:prstGeom prst="rect">
            <a:avLst/>
          </a:prstGeom>
          <a:noFill/>
          <a:ln/>
        </p:spPr>
        <p:txBody>
          <a:bodyPr wrap="square" lIns="0" tIns="0" rIns="0" bIns="0" rtlCol="0" anchor="ctr">
            <a:normAutofit/>
          </a:bodyPr>
          <a:lstStyle/>
          <a:p>
            <a:pPr indent="0" marL="0">
              <a:buNone/>
            </a:pPr>
            <a:r>
              <a:rPr lang="en-US" sz="930" dirty="0">
                <a:solidFill>
                  <a:srgbClr val="D8E5F6"/>
                </a:solidFill>
                <a:latin typeface="Aptos" pitchFamily="34" charset="0"/>
                <a:ea typeface="Aptos" pitchFamily="34" charset="-122"/>
                <a:cs typeface="Aptos" pitchFamily="34" charset="-120"/>
              </a:rPr>
              <a:t>Normal booking choice with guardian and handover fields.</a:t>
            </a:r>
            <a:endParaRPr lang="en-US" sz="930" dirty="0"/>
          </a:p>
        </p:txBody>
      </p:sp>
      <p:sp>
        <p:nvSpPr>
          <p:cNvPr id="13" name="Shape 10"/>
          <p:cNvSpPr/>
          <p:nvPr/>
        </p:nvSpPr>
        <p:spPr>
          <a:xfrm>
            <a:off x="6263640" y="2487168"/>
            <a:ext cx="2395728"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4" name="Text 11"/>
          <p:cNvSpPr/>
          <p:nvPr/>
        </p:nvSpPr>
        <p:spPr>
          <a:xfrm>
            <a:off x="6428232" y="2651760"/>
            <a:ext cx="2066544" cy="310896"/>
          </a:xfrm>
          <a:prstGeom prst="rect">
            <a:avLst/>
          </a:prstGeom>
          <a:noFill/>
          <a:ln/>
        </p:spPr>
        <p:txBody>
          <a:bodyPr wrap="square" lIns="0" tIns="0" rIns="0" bIns="0" rtlCol="0" anchor="ctr"/>
          <a:lstStyle/>
          <a:p>
            <a:pPr indent="0" marL="0">
              <a:buNone/>
            </a:pPr>
            <a:r>
              <a:rPr lang="en-US" sz="1160" b="1" dirty="0">
                <a:solidFill>
                  <a:srgbClr val="FFFFFF"/>
                </a:solidFill>
                <a:latin typeface="Aptos" pitchFamily="34" charset="0"/>
                <a:ea typeface="Aptos" pitchFamily="34" charset="-122"/>
                <a:cs typeface="Aptos" pitchFamily="34" charset="-120"/>
              </a:rPr>
              <a:t>Community events</a:t>
            </a:r>
            <a:endParaRPr lang="en-US" sz="1160" dirty="0"/>
          </a:p>
        </p:txBody>
      </p:sp>
      <p:sp>
        <p:nvSpPr>
          <p:cNvPr id="15" name="Text 12"/>
          <p:cNvSpPr/>
          <p:nvPr/>
        </p:nvSpPr>
        <p:spPr>
          <a:xfrm>
            <a:off x="6428232" y="3054096"/>
            <a:ext cx="2066544" cy="384048"/>
          </a:xfrm>
          <a:prstGeom prst="rect">
            <a:avLst/>
          </a:prstGeom>
          <a:noFill/>
          <a:ln/>
        </p:spPr>
        <p:txBody>
          <a:bodyPr wrap="square" lIns="0" tIns="0" rIns="0" bIns="0" rtlCol="0" anchor="ctr">
            <a:normAutofit/>
          </a:bodyPr>
          <a:lstStyle/>
          <a:p>
            <a:pPr indent="0" marL="0">
              <a:buNone/>
            </a:pPr>
            <a:r>
              <a:rPr lang="en-US" sz="930" dirty="0">
                <a:solidFill>
                  <a:srgbClr val="D8E5F6"/>
                </a:solidFill>
                <a:latin typeface="Aptos" pitchFamily="34" charset="0"/>
                <a:ea typeface="Aptos" pitchFamily="34" charset="-122"/>
                <a:cs typeface="Aptos" pitchFamily="34" charset="-120"/>
              </a:rPr>
              <a:t>Sisters' circles, elderly programmes, seminars and family activities.</a:t>
            </a:r>
            <a:endParaRPr lang="en-US" sz="930" dirty="0"/>
          </a:p>
        </p:txBody>
      </p:sp>
      <p:sp>
        <p:nvSpPr>
          <p:cNvPr id="16" name="Shape 13"/>
          <p:cNvSpPr/>
          <p:nvPr/>
        </p:nvSpPr>
        <p:spPr>
          <a:xfrm>
            <a:off x="8869680" y="2487168"/>
            <a:ext cx="2395728" cy="1060704"/>
          </a:xfrm>
          <a:prstGeom prst="roundRect">
            <a:avLst>
              <a:gd name="adj" fmla="val 689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7" name="Text 14"/>
          <p:cNvSpPr/>
          <p:nvPr/>
        </p:nvSpPr>
        <p:spPr>
          <a:xfrm>
            <a:off x="9034272" y="2651760"/>
            <a:ext cx="2066544" cy="310896"/>
          </a:xfrm>
          <a:prstGeom prst="rect">
            <a:avLst/>
          </a:prstGeom>
          <a:noFill/>
          <a:ln/>
        </p:spPr>
        <p:txBody>
          <a:bodyPr wrap="square" lIns="0" tIns="0" rIns="0" bIns="0" rtlCol="0" anchor="ctr"/>
          <a:lstStyle/>
          <a:p>
            <a:pPr indent="0" marL="0">
              <a:buNone/>
            </a:pPr>
            <a:r>
              <a:rPr lang="en-US" sz="1160" b="1" dirty="0">
                <a:solidFill>
                  <a:srgbClr val="FFFFFF"/>
                </a:solidFill>
                <a:latin typeface="Aptos" pitchFamily="34" charset="0"/>
                <a:ea typeface="Aptos" pitchFamily="34" charset="-122"/>
                <a:cs typeface="Aptos" pitchFamily="34" charset="-120"/>
              </a:rPr>
              <a:t>Accessible journeys</a:t>
            </a:r>
            <a:endParaRPr lang="en-US" sz="1160" dirty="0"/>
          </a:p>
        </p:txBody>
      </p:sp>
      <p:sp>
        <p:nvSpPr>
          <p:cNvPr id="18" name="Text 15"/>
          <p:cNvSpPr/>
          <p:nvPr/>
        </p:nvSpPr>
        <p:spPr>
          <a:xfrm>
            <a:off x="9034272" y="3054096"/>
            <a:ext cx="2066544" cy="384048"/>
          </a:xfrm>
          <a:prstGeom prst="rect">
            <a:avLst/>
          </a:prstGeom>
          <a:noFill/>
          <a:ln/>
        </p:spPr>
        <p:txBody>
          <a:bodyPr wrap="square" lIns="0" tIns="0" rIns="0" bIns="0" rtlCol="0" anchor="ctr">
            <a:normAutofit/>
          </a:bodyPr>
          <a:lstStyle/>
          <a:p>
            <a:pPr indent="0" marL="0">
              <a:buNone/>
            </a:pPr>
            <a:r>
              <a:rPr lang="en-US" sz="930" dirty="0">
                <a:solidFill>
                  <a:srgbClr val="D8E5F6"/>
                </a:solidFill>
                <a:latin typeface="Aptos" pitchFamily="34" charset="0"/>
                <a:ea typeface="Aptos" pitchFamily="34" charset="-122"/>
                <a:cs typeface="Aptos" pitchFamily="34" charset="-120"/>
              </a:rPr>
              <a:t>Wheelchair space, companion seat and step-free support notes.</a:t>
            </a:r>
            <a:endParaRPr lang="en-US" sz="930" dirty="0"/>
          </a:p>
        </p:txBody>
      </p:sp>
      <p:sp>
        <p:nvSpPr>
          <p:cNvPr id="19" name="Shape 16"/>
          <p:cNvSpPr/>
          <p:nvPr/>
        </p:nvSpPr>
        <p:spPr>
          <a:xfrm>
            <a:off x="6263640" y="3977640"/>
            <a:ext cx="5010912" cy="1508760"/>
          </a:xfrm>
          <a:prstGeom prst="roundRect">
            <a:avLst>
              <a:gd name="adj" fmla="val 5455"/>
            </a:avLst>
          </a:prstGeom>
          <a:solidFill>
            <a:srgbClr val="173D63"/>
          </a:solidFill>
          <a:ln w="12700">
            <a:solidFill>
              <a:srgbClr val="FFFFFF">
                <a:alpha val="25000"/>
              </a:srgbClr>
            </a:solidFill>
            <a:prstDash val="solid"/>
          </a:ln>
          <a:effectLst>
            <a:outerShdw sx="100000" sy="100000" kx="0" ky="0" algn="bl" rotWithShape="0" blurRad="12700" dist="50800" dir="2700000">
              <a:srgbClr val="000000">
                <a:alpha val="18000"/>
              </a:srgbClr>
            </a:outerShdw>
          </a:effectLst>
        </p:spPr>
      </p:sp>
      <p:pic>
        <p:nvPicPr>
          <p:cNvPr id="20" name="Image 1" descr="C:\Users\ricky\Documents\Codex\2026-06-09\fairform-mvp-architecture-build-fairform-as\public\salahgo\assets\salahgo-vehicle-brand.png">    </p:cNvPr>
          <p:cNvPicPr>
            <a:picLocks noChangeAspect="1"/>
          </p:cNvPicPr>
          <p:nvPr/>
        </p:nvPicPr>
        <p:blipFill>
          <a:blip r:embed="rId2"/>
          <a:stretch>
            <a:fillRect/>
          </a:stretch>
        </p:blipFill>
        <p:spPr>
          <a:xfrm>
            <a:off x="6309360" y="4023360"/>
            <a:ext cx="4919472" cy="1417320"/>
          </a:xfrm>
          <a:prstGeom prst="rect">
            <a:avLst/>
          </a:prstGeom>
        </p:spPr>
      </p:pic>
      <p:sp>
        <p:nvSpPr>
          <p:cNvPr id="21" name="Shape 17"/>
          <p:cNvSpPr/>
          <p:nvPr/>
        </p:nvSpPr>
        <p:spPr>
          <a:xfrm>
            <a:off x="329184" y="6327648"/>
            <a:ext cx="11521440" cy="0"/>
          </a:xfrm>
          <a:prstGeom prst="line">
            <a:avLst/>
          </a:prstGeom>
          <a:noFill/>
          <a:ln w="10160">
            <a:solidFill>
              <a:srgbClr val="DDEAF7">
                <a:alpha val="38000"/>
              </a:srgbClr>
            </a:solidFill>
            <a:prstDash val="solid"/>
          </a:ln>
        </p:spPr>
      </p:sp>
      <p:sp>
        <p:nvSpPr>
          <p:cNvPr id="22" name="Text 18"/>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49:13 - communities are made to know and care for one another.</a:t>
            </a:r>
            <a:endParaRPr lang="en-US" sz="86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32688"/>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MORE THAN TRANSPORT</a:t>
            </a:r>
            <a:endParaRPr lang="en-US" sz="880" dirty="0"/>
          </a:p>
        </p:txBody>
      </p:sp>
      <p:sp>
        <p:nvSpPr>
          <p:cNvPr id="5" name="Text 2"/>
          <p:cNvSpPr/>
          <p:nvPr/>
        </p:nvSpPr>
        <p:spPr>
          <a:xfrm>
            <a:off x="502920" y="1243584"/>
            <a:ext cx="5760720" cy="1115568"/>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The first screen should feel like Masjid Ayesha is active today.</a:t>
            </a:r>
            <a:endParaRPr lang="en-US" sz="3300" dirty="0"/>
          </a:p>
        </p:txBody>
      </p:sp>
      <p:sp>
        <p:nvSpPr>
          <p:cNvPr id="6" name="Text 3"/>
          <p:cNvSpPr/>
          <p:nvPr/>
        </p:nvSpPr>
        <p:spPr>
          <a:xfrm>
            <a:off x="530352" y="2542032"/>
            <a:ext cx="5486400" cy="658368"/>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The app becomes a clear home for mosque activities: upcoming prayers, classes, circles, seminars and transport availability in one place.</a:t>
            </a:r>
            <a:endParaRPr lang="en-US" sz="1400" dirty="0"/>
          </a:p>
        </p:txBody>
      </p:sp>
      <p:sp>
        <p:nvSpPr>
          <p:cNvPr id="7" name="Shape 4"/>
          <p:cNvSpPr/>
          <p:nvPr/>
        </p:nvSpPr>
        <p:spPr>
          <a:xfrm>
            <a:off x="6446520" y="868680"/>
            <a:ext cx="4526280" cy="5074920"/>
          </a:xfrm>
          <a:prstGeom prst="roundRect">
            <a:avLst>
              <a:gd name="adj" fmla="val 3232"/>
            </a:avLst>
          </a:prstGeom>
          <a:solidFill>
            <a:srgbClr val="0F2744"/>
          </a:solidFill>
          <a:ln w="12700">
            <a:solidFill>
              <a:srgbClr val="C7A23B">
                <a:alpha val="65000"/>
              </a:srgbClr>
            </a:solidFill>
            <a:prstDash val="solid"/>
          </a:ln>
          <a:effectLst>
            <a:outerShdw sx="100000" sy="100000" kx="0" ky="0" algn="bl" rotWithShape="0" blurRad="12700" dist="50800" dir="2700000">
              <a:srgbClr val="000000">
                <a:alpha val="20000"/>
              </a:srgbClr>
            </a:outerShdw>
          </a:effectLst>
        </p:spPr>
      </p:sp>
      <p:sp>
        <p:nvSpPr>
          <p:cNvPr id="8" name="Text 5"/>
          <p:cNvSpPr/>
          <p:nvPr/>
        </p:nvSpPr>
        <p:spPr>
          <a:xfrm>
            <a:off x="6766560" y="1188720"/>
            <a:ext cx="3840480" cy="256032"/>
          </a:xfrm>
          <a:prstGeom prst="rect">
            <a:avLst/>
          </a:prstGeom>
          <a:noFill/>
          <a:ln/>
        </p:spPr>
        <p:txBody>
          <a:bodyPr wrap="square" lIns="0" tIns="0" rIns="0" bIns="0" rtlCol="0" anchor="ctr"/>
          <a:lstStyle/>
          <a:p>
            <a:pPr indent="0" marL="0">
              <a:buNone/>
            </a:pPr>
            <a:r>
              <a:rPr lang="en-US" sz="1500" b="1" dirty="0">
                <a:solidFill>
                  <a:srgbClr val="FFFFFF"/>
                </a:solidFill>
                <a:latin typeface="Aptos" pitchFamily="34" charset="0"/>
                <a:ea typeface="Aptos" pitchFamily="34" charset="-122"/>
                <a:cs typeface="Aptos" pitchFamily="34" charset="-120"/>
              </a:rPr>
              <a:t>Masjid Ayesha Hub</a:t>
            </a:r>
            <a:endParaRPr lang="en-US" sz="1500" dirty="0"/>
          </a:p>
        </p:txBody>
      </p:sp>
      <p:sp>
        <p:nvSpPr>
          <p:cNvPr id="9" name="Text 6"/>
          <p:cNvSpPr/>
          <p:nvPr/>
        </p:nvSpPr>
        <p:spPr>
          <a:xfrm>
            <a:off x="6766560" y="1581912"/>
            <a:ext cx="3840480" cy="182880"/>
          </a:xfrm>
          <a:prstGeom prst="rect">
            <a:avLst/>
          </a:prstGeom>
          <a:noFill/>
          <a:ln/>
        </p:spPr>
        <p:txBody>
          <a:bodyPr wrap="square" lIns="0" tIns="0" rIns="0" bIns="0" rtlCol="0" anchor="ctr"/>
          <a:lstStyle/>
          <a:p>
            <a:pPr indent="0" marL="0">
              <a:buNone/>
            </a:pPr>
            <a:r>
              <a:rPr lang="en-US" sz="900" b="1" dirty="0">
                <a:solidFill>
                  <a:srgbClr val="C7A23B"/>
                </a:solidFill>
                <a:latin typeface="Aptos" pitchFamily="34" charset="0"/>
                <a:ea typeface="Aptos" pitchFamily="34" charset="-122"/>
                <a:cs typeface="Aptos" pitchFamily="34" charset="-120"/>
              </a:rPr>
              <a:t>Today</a:t>
            </a:r>
            <a:endParaRPr lang="en-US" sz="900" dirty="0"/>
          </a:p>
        </p:txBody>
      </p:sp>
      <p:sp>
        <p:nvSpPr>
          <p:cNvPr id="10" name="Shape 7"/>
          <p:cNvSpPr/>
          <p:nvPr/>
        </p:nvSpPr>
        <p:spPr>
          <a:xfrm>
            <a:off x="6739128" y="1947672"/>
            <a:ext cx="3931920" cy="475488"/>
          </a:xfrm>
          <a:prstGeom prst="roundRect">
            <a:avLst>
              <a:gd name="adj" fmla="val 13462"/>
            </a:avLst>
          </a:prstGeom>
          <a:solidFill>
            <a:srgbClr val="FFFFFF">
              <a:alpha val="8000"/>
            </a:srgbClr>
          </a:solidFill>
          <a:ln w="12700">
            <a:solidFill>
              <a:srgbClr val="FFFFFF">
                <a:alpha val="28000"/>
              </a:srgbClr>
            </a:solidFill>
            <a:prstDash val="solid"/>
          </a:ln>
        </p:spPr>
      </p:sp>
      <p:sp>
        <p:nvSpPr>
          <p:cNvPr id="11" name="Text 8"/>
          <p:cNvSpPr/>
          <p:nvPr/>
        </p:nvSpPr>
        <p:spPr>
          <a:xfrm>
            <a:off x="6922008" y="2057400"/>
            <a:ext cx="2286000" cy="146304"/>
          </a:xfrm>
          <a:prstGeom prst="rect">
            <a:avLst/>
          </a:prstGeom>
          <a:noFill/>
          <a:ln/>
        </p:spPr>
        <p:txBody>
          <a:bodyPr wrap="square" lIns="0" tIns="0" rIns="0" bIns="0" rtlCol="0" anchor="ctr"/>
          <a:lstStyle/>
          <a:p>
            <a:pPr indent="0" marL="0">
              <a:buNone/>
            </a:pPr>
            <a:r>
              <a:rPr lang="en-US" sz="1020" b="1" dirty="0">
                <a:solidFill>
                  <a:srgbClr val="FFFFFF"/>
                </a:solidFill>
                <a:latin typeface="Aptos" pitchFamily="34" charset="0"/>
                <a:ea typeface="Aptos" pitchFamily="34" charset="-122"/>
                <a:cs typeface="Aptos" pitchFamily="34" charset="-120"/>
              </a:rPr>
              <a:t>Asr</a:t>
            </a:r>
            <a:endParaRPr lang="en-US" sz="1020" dirty="0"/>
          </a:p>
        </p:txBody>
      </p:sp>
      <p:sp>
        <p:nvSpPr>
          <p:cNvPr id="12" name="Text 9"/>
          <p:cNvSpPr/>
          <p:nvPr/>
        </p:nvSpPr>
        <p:spPr>
          <a:xfrm>
            <a:off x="8988552" y="2066544"/>
            <a:ext cx="1481328" cy="146304"/>
          </a:xfrm>
          <a:prstGeom prst="rect">
            <a:avLst/>
          </a:prstGeom>
          <a:noFill/>
          <a:ln/>
        </p:spPr>
        <p:txBody>
          <a:bodyPr wrap="square" lIns="0" tIns="0" rIns="0" bIns="0" rtlCol="0" anchor="ctr"/>
          <a:lstStyle/>
          <a:p>
            <a:pPr algn="r" indent="0" marL="0">
              <a:buNone/>
            </a:pPr>
            <a:r>
              <a:rPr lang="en-US" sz="820" b="1" dirty="0">
                <a:solidFill>
                  <a:srgbClr val="C7A23B"/>
                </a:solidFill>
                <a:latin typeface="Aptos" pitchFamily="34" charset="0"/>
                <a:ea typeface="Aptos" pitchFamily="34" charset="-122"/>
                <a:cs typeface="Aptos" pitchFamily="34" charset="-120"/>
              </a:rPr>
              <a:t>Transport available</a:t>
            </a:r>
            <a:endParaRPr lang="en-US" sz="820" dirty="0"/>
          </a:p>
        </p:txBody>
      </p:sp>
      <p:sp>
        <p:nvSpPr>
          <p:cNvPr id="13" name="Shape 10"/>
          <p:cNvSpPr/>
          <p:nvPr/>
        </p:nvSpPr>
        <p:spPr>
          <a:xfrm>
            <a:off x="6739128" y="2606040"/>
            <a:ext cx="3931920" cy="475488"/>
          </a:xfrm>
          <a:prstGeom prst="roundRect">
            <a:avLst>
              <a:gd name="adj" fmla="val 13462"/>
            </a:avLst>
          </a:prstGeom>
          <a:solidFill>
            <a:srgbClr val="FFFFFF">
              <a:alpha val="8000"/>
            </a:srgbClr>
          </a:solidFill>
          <a:ln w="12700">
            <a:solidFill>
              <a:srgbClr val="FFFFFF">
                <a:alpha val="28000"/>
              </a:srgbClr>
            </a:solidFill>
            <a:prstDash val="solid"/>
          </a:ln>
        </p:spPr>
      </p:sp>
      <p:sp>
        <p:nvSpPr>
          <p:cNvPr id="14" name="Text 11"/>
          <p:cNvSpPr/>
          <p:nvPr/>
        </p:nvSpPr>
        <p:spPr>
          <a:xfrm>
            <a:off x="6922008" y="2715768"/>
            <a:ext cx="2286000" cy="146304"/>
          </a:xfrm>
          <a:prstGeom prst="rect">
            <a:avLst/>
          </a:prstGeom>
          <a:noFill/>
          <a:ln/>
        </p:spPr>
        <p:txBody>
          <a:bodyPr wrap="square" lIns="0" tIns="0" rIns="0" bIns="0" rtlCol="0" anchor="ctr"/>
          <a:lstStyle/>
          <a:p>
            <a:pPr indent="0" marL="0">
              <a:buNone/>
            </a:pPr>
            <a:r>
              <a:rPr lang="en-US" sz="1020" b="1" dirty="0">
                <a:solidFill>
                  <a:srgbClr val="FFFFFF"/>
                </a:solidFill>
                <a:latin typeface="Aptos" pitchFamily="34" charset="0"/>
                <a:ea typeface="Aptos" pitchFamily="34" charset="-122"/>
                <a:cs typeface="Aptos" pitchFamily="34" charset="-120"/>
              </a:rPr>
              <a:t>Maghrib</a:t>
            </a:r>
            <a:endParaRPr lang="en-US" sz="1020" dirty="0"/>
          </a:p>
        </p:txBody>
      </p:sp>
      <p:sp>
        <p:nvSpPr>
          <p:cNvPr id="15" name="Text 12"/>
          <p:cNvSpPr/>
          <p:nvPr/>
        </p:nvSpPr>
        <p:spPr>
          <a:xfrm>
            <a:off x="8988552" y="2724912"/>
            <a:ext cx="1481328" cy="146304"/>
          </a:xfrm>
          <a:prstGeom prst="rect">
            <a:avLst/>
          </a:prstGeom>
          <a:noFill/>
          <a:ln/>
        </p:spPr>
        <p:txBody>
          <a:bodyPr wrap="square" lIns="0" tIns="0" rIns="0" bIns="0" rtlCol="0" anchor="ctr"/>
          <a:lstStyle/>
          <a:p>
            <a:pPr algn="r" indent="0" marL="0">
              <a:buNone/>
            </a:pPr>
            <a:r>
              <a:rPr lang="en-US" sz="820" b="1" dirty="0">
                <a:solidFill>
                  <a:srgbClr val="C7A23B"/>
                </a:solidFill>
                <a:latin typeface="Aptos" pitchFamily="34" charset="0"/>
                <a:ea typeface="Aptos" pitchFamily="34" charset="-122"/>
                <a:cs typeface="Aptos" pitchFamily="34" charset="-120"/>
              </a:rPr>
              <a:t>3 seats left</a:t>
            </a:r>
            <a:endParaRPr lang="en-US" sz="820" dirty="0"/>
          </a:p>
        </p:txBody>
      </p:sp>
      <p:sp>
        <p:nvSpPr>
          <p:cNvPr id="16" name="Shape 13"/>
          <p:cNvSpPr/>
          <p:nvPr/>
        </p:nvSpPr>
        <p:spPr>
          <a:xfrm>
            <a:off x="6739128" y="3264408"/>
            <a:ext cx="3931920" cy="475488"/>
          </a:xfrm>
          <a:prstGeom prst="roundRect">
            <a:avLst>
              <a:gd name="adj" fmla="val 13462"/>
            </a:avLst>
          </a:prstGeom>
          <a:solidFill>
            <a:srgbClr val="FFFFFF">
              <a:alpha val="8000"/>
            </a:srgbClr>
          </a:solidFill>
          <a:ln w="12700">
            <a:solidFill>
              <a:srgbClr val="FFFFFF">
                <a:alpha val="28000"/>
              </a:srgbClr>
            </a:solidFill>
            <a:prstDash val="solid"/>
          </a:ln>
        </p:spPr>
      </p:sp>
      <p:sp>
        <p:nvSpPr>
          <p:cNvPr id="17" name="Text 14"/>
          <p:cNvSpPr/>
          <p:nvPr/>
        </p:nvSpPr>
        <p:spPr>
          <a:xfrm>
            <a:off x="6922008" y="3374136"/>
            <a:ext cx="2286000" cy="146304"/>
          </a:xfrm>
          <a:prstGeom prst="rect">
            <a:avLst/>
          </a:prstGeom>
          <a:noFill/>
          <a:ln/>
        </p:spPr>
        <p:txBody>
          <a:bodyPr wrap="square" lIns="0" tIns="0" rIns="0" bIns="0" rtlCol="0" anchor="ctr"/>
          <a:lstStyle/>
          <a:p>
            <a:pPr indent="0" marL="0">
              <a:buNone/>
            </a:pPr>
            <a:r>
              <a:rPr lang="en-US" sz="1020" b="1" dirty="0">
                <a:solidFill>
                  <a:srgbClr val="FFFFFF"/>
                </a:solidFill>
                <a:latin typeface="Aptos" pitchFamily="34" charset="0"/>
                <a:ea typeface="Aptos" pitchFamily="34" charset="-122"/>
                <a:cs typeface="Aptos" pitchFamily="34" charset="-120"/>
              </a:rPr>
              <a:t>Madrasa journey</a:t>
            </a:r>
            <a:endParaRPr lang="en-US" sz="1020" dirty="0"/>
          </a:p>
        </p:txBody>
      </p:sp>
      <p:sp>
        <p:nvSpPr>
          <p:cNvPr id="18" name="Text 15"/>
          <p:cNvSpPr/>
          <p:nvPr/>
        </p:nvSpPr>
        <p:spPr>
          <a:xfrm>
            <a:off x="8988552" y="3383280"/>
            <a:ext cx="1481328" cy="146304"/>
          </a:xfrm>
          <a:prstGeom prst="rect">
            <a:avLst/>
          </a:prstGeom>
          <a:noFill/>
          <a:ln/>
        </p:spPr>
        <p:txBody>
          <a:bodyPr wrap="square" lIns="0" tIns="0" rIns="0" bIns="0" rtlCol="0" anchor="ctr"/>
          <a:lstStyle/>
          <a:p>
            <a:pPr algn="r" indent="0" marL="0">
              <a:buNone/>
            </a:pPr>
            <a:r>
              <a:rPr lang="en-US" sz="820" b="1" dirty="0">
                <a:solidFill>
                  <a:srgbClr val="C7A23B"/>
                </a:solidFill>
                <a:latin typeface="Aptos" pitchFamily="34" charset="0"/>
                <a:ea typeface="Aptos" pitchFamily="34" charset="-122"/>
                <a:cs typeface="Aptos" pitchFamily="34" charset="-120"/>
              </a:rPr>
              <a:t>Booking open</a:t>
            </a:r>
            <a:endParaRPr lang="en-US" sz="820" dirty="0"/>
          </a:p>
        </p:txBody>
      </p:sp>
      <p:sp>
        <p:nvSpPr>
          <p:cNvPr id="19" name="Shape 16"/>
          <p:cNvSpPr/>
          <p:nvPr/>
        </p:nvSpPr>
        <p:spPr>
          <a:xfrm>
            <a:off x="6739128" y="3922776"/>
            <a:ext cx="3931920" cy="475488"/>
          </a:xfrm>
          <a:prstGeom prst="roundRect">
            <a:avLst>
              <a:gd name="adj" fmla="val 13462"/>
            </a:avLst>
          </a:prstGeom>
          <a:solidFill>
            <a:srgbClr val="FFFFFF">
              <a:alpha val="8000"/>
            </a:srgbClr>
          </a:solidFill>
          <a:ln w="12700">
            <a:solidFill>
              <a:srgbClr val="FFFFFF">
                <a:alpha val="28000"/>
              </a:srgbClr>
            </a:solidFill>
            <a:prstDash val="solid"/>
          </a:ln>
        </p:spPr>
      </p:sp>
      <p:sp>
        <p:nvSpPr>
          <p:cNvPr id="20" name="Text 17"/>
          <p:cNvSpPr/>
          <p:nvPr/>
        </p:nvSpPr>
        <p:spPr>
          <a:xfrm>
            <a:off x="6922008" y="4032504"/>
            <a:ext cx="2286000" cy="146304"/>
          </a:xfrm>
          <a:prstGeom prst="rect">
            <a:avLst/>
          </a:prstGeom>
          <a:noFill/>
          <a:ln/>
        </p:spPr>
        <p:txBody>
          <a:bodyPr wrap="square" lIns="0" tIns="0" rIns="0" bIns="0" rtlCol="0" anchor="ctr"/>
          <a:lstStyle/>
          <a:p>
            <a:pPr indent="0" marL="0">
              <a:buNone/>
            </a:pPr>
            <a:r>
              <a:rPr lang="en-US" sz="1020" b="1" dirty="0">
                <a:solidFill>
                  <a:srgbClr val="FFFFFF"/>
                </a:solidFill>
                <a:latin typeface="Aptos" pitchFamily="34" charset="0"/>
                <a:ea typeface="Aptos" pitchFamily="34" charset="-122"/>
                <a:cs typeface="Aptos" pitchFamily="34" charset="-120"/>
              </a:rPr>
              <a:t>Sisters' circle</a:t>
            </a:r>
            <a:endParaRPr lang="en-US" sz="1020" dirty="0"/>
          </a:p>
        </p:txBody>
      </p:sp>
      <p:sp>
        <p:nvSpPr>
          <p:cNvPr id="21" name="Text 18"/>
          <p:cNvSpPr/>
          <p:nvPr/>
        </p:nvSpPr>
        <p:spPr>
          <a:xfrm>
            <a:off x="8988552" y="4041648"/>
            <a:ext cx="1481328" cy="146304"/>
          </a:xfrm>
          <a:prstGeom prst="rect">
            <a:avLst/>
          </a:prstGeom>
          <a:noFill/>
          <a:ln/>
        </p:spPr>
        <p:txBody>
          <a:bodyPr wrap="square" lIns="0" tIns="0" rIns="0" bIns="0" rtlCol="0" anchor="ctr"/>
          <a:lstStyle/>
          <a:p>
            <a:pPr algn="r" indent="0" marL="0">
              <a:buNone/>
            </a:pPr>
            <a:r>
              <a:rPr lang="en-US" sz="820" b="1" dirty="0">
                <a:solidFill>
                  <a:srgbClr val="C7A23B"/>
                </a:solidFill>
                <a:latin typeface="Aptos" pitchFamily="34" charset="0"/>
                <a:ea typeface="Aptos" pitchFamily="34" charset="-122"/>
                <a:cs typeface="Aptos" pitchFamily="34" charset="-120"/>
              </a:rPr>
              <a:t>Pickup points open</a:t>
            </a:r>
            <a:endParaRPr lang="en-US" sz="820" dirty="0"/>
          </a:p>
        </p:txBody>
      </p:sp>
      <p:sp>
        <p:nvSpPr>
          <p:cNvPr id="22" name="Shape 19"/>
          <p:cNvSpPr/>
          <p:nvPr/>
        </p:nvSpPr>
        <p:spPr>
          <a:xfrm>
            <a:off x="6739128" y="4581144"/>
            <a:ext cx="3931920" cy="475488"/>
          </a:xfrm>
          <a:prstGeom prst="roundRect">
            <a:avLst>
              <a:gd name="adj" fmla="val 13462"/>
            </a:avLst>
          </a:prstGeom>
          <a:solidFill>
            <a:srgbClr val="FFFFFF">
              <a:alpha val="8000"/>
            </a:srgbClr>
          </a:solidFill>
          <a:ln w="12700">
            <a:solidFill>
              <a:srgbClr val="FFFFFF">
                <a:alpha val="28000"/>
              </a:srgbClr>
            </a:solidFill>
            <a:prstDash val="solid"/>
          </a:ln>
        </p:spPr>
      </p:sp>
      <p:sp>
        <p:nvSpPr>
          <p:cNvPr id="23" name="Text 20"/>
          <p:cNvSpPr/>
          <p:nvPr/>
        </p:nvSpPr>
        <p:spPr>
          <a:xfrm>
            <a:off x="6922008" y="4690872"/>
            <a:ext cx="2286000" cy="146304"/>
          </a:xfrm>
          <a:prstGeom prst="rect">
            <a:avLst/>
          </a:prstGeom>
          <a:noFill/>
          <a:ln/>
        </p:spPr>
        <p:txBody>
          <a:bodyPr wrap="square" lIns="0" tIns="0" rIns="0" bIns="0" rtlCol="0" anchor="ctr"/>
          <a:lstStyle/>
          <a:p>
            <a:pPr indent="0" marL="0">
              <a:buNone/>
            </a:pPr>
            <a:r>
              <a:rPr lang="en-US" sz="1020" b="1" dirty="0">
                <a:solidFill>
                  <a:srgbClr val="FFFFFF"/>
                </a:solidFill>
                <a:latin typeface="Aptos" pitchFamily="34" charset="0"/>
                <a:ea typeface="Aptos" pitchFamily="34" charset="-122"/>
                <a:cs typeface="Aptos" pitchFamily="34" charset="-120"/>
              </a:rPr>
              <a:t>Hajj seminar</a:t>
            </a:r>
            <a:endParaRPr lang="en-US" sz="1020" dirty="0"/>
          </a:p>
        </p:txBody>
      </p:sp>
      <p:sp>
        <p:nvSpPr>
          <p:cNvPr id="24" name="Text 21"/>
          <p:cNvSpPr/>
          <p:nvPr/>
        </p:nvSpPr>
        <p:spPr>
          <a:xfrm>
            <a:off x="8988552" y="4700016"/>
            <a:ext cx="1481328" cy="146304"/>
          </a:xfrm>
          <a:prstGeom prst="rect">
            <a:avLst/>
          </a:prstGeom>
          <a:noFill/>
          <a:ln/>
        </p:spPr>
        <p:txBody>
          <a:bodyPr wrap="square" lIns="0" tIns="0" rIns="0" bIns="0" rtlCol="0" anchor="ctr"/>
          <a:lstStyle/>
          <a:p>
            <a:pPr algn="r" indent="0" marL="0">
              <a:buNone/>
            </a:pPr>
            <a:r>
              <a:rPr lang="en-US" sz="820" b="1" dirty="0">
                <a:solidFill>
                  <a:srgbClr val="C7A23B"/>
                </a:solidFill>
                <a:latin typeface="Aptos" pitchFamily="34" charset="0"/>
                <a:ea typeface="Aptos" pitchFamily="34" charset="-122"/>
                <a:cs typeface="Aptos" pitchFamily="34" charset="-120"/>
              </a:rPr>
              <a:t>Sponsor seats enabled</a:t>
            </a:r>
            <a:endParaRPr lang="en-US" sz="820" dirty="0"/>
          </a:p>
        </p:txBody>
      </p:sp>
      <p:sp>
        <p:nvSpPr>
          <p:cNvPr id="25" name="Shape 22"/>
          <p:cNvSpPr/>
          <p:nvPr/>
        </p:nvSpPr>
        <p:spPr>
          <a:xfrm>
            <a:off x="6739128" y="5422392"/>
            <a:ext cx="3931920" cy="292608"/>
          </a:xfrm>
          <a:prstGeom prst="roundRect">
            <a:avLst>
              <a:gd name="adj" fmla="val 25000"/>
            </a:avLst>
          </a:prstGeom>
          <a:solidFill>
            <a:srgbClr val="4C8C2E"/>
          </a:solidFill>
          <a:ln w="12700">
            <a:solidFill>
              <a:srgbClr val="333333">
                <a:alpha val="0"/>
              </a:srgbClr>
            </a:solidFill>
            <a:prstDash val="solid"/>
          </a:ln>
        </p:spPr>
      </p:sp>
      <p:sp>
        <p:nvSpPr>
          <p:cNvPr id="26" name="Text 23"/>
          <p:cNvSpPr/>
          <p:nvPr/>
        </p:nvSpPr>
        <p:spPr>
          <a:xfrm>
            <a:off x="6922008" y="5513832"/>
            <a:ext cx="3566160" cy="128016"/>
          </a:xfrm>
          <a:prstGeom prst="rect">
            <a:avLst/>
          </a:prstGeom>
          <a:noFill/>
          <a:ln/>
        </p:spPr>
        <p:txBody>
          <a:bodyPr wrap="square" lIns="0" tIns="0" rIns="0" bIns="0" rtlCol="0" anchor="ctr"/>
          <a:lstStyle/>
          <a:p>
            <a:pPr algn="ctr" indent="0" marL="0">
              <a:buNone/>
            </a:pPr>
            <a:r>
              <a:rPr lang="en-US" sz="860" b="1" dirty="0">
                <a:solidFill>
                  <a:srgbClr val="FFFFFF"/>
                </a:solidFill>
                <a:latin typeface="Aptos" pitchFamily="34" charset="0"/>
                <a:ea typeface="Aptos" pitchFamily="34" charset="-122"/>
                <a:cs typeface="Aptos" pitchFamily="34" charset="-120"/>
              </a:rPr>
              <a:t>Book a community journey</a:t>
            </a:r>
            <a:endParaRPr lang="en-US" sz="860" dirty="0"/>
          </a:p>
        </p:txBody>
      </p:sp>
      <p:sp>
        <p:nvSpPr>
          <p:cNvPr id="27" name="Shape 24"/>
          <p:cNvSpPr/>
          <p:nvPr/>
        </p:nvSpPr>
        <p:spPr>
          <a:xfrm>
            <a:off x="329184" y="6327648"/>
            <a:ext cx="11521440" cy="0"/>
          </a:xfrm>
          <a:prstGeom prst="line">
            <a:avLst/>
          </a:prstGeom>
          <a:noFill/>
          <a:ln w="10160">
            <a:solidFill>
              <a:srgbClr val="B9C2C6">
                <a:alpha val="75000"/>
              </a:srgbClr>
            </a:solidFill>
            <a:prstDash val="solid"/>
          </a:ln>
        </p:spPr>
      </p:sp>
      <p:sp>
        <p:nvSpPr>
          <p:cNvPr id="28" name="Text 25"/>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24:36 - houses of worship are places where Allah is remembered.</a:t>
            </a:r>
            <a:endParaRPr lang="en-US" sz="86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868680"/>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PILOT ZONE</a:t>
            </a:r>
            <a:endParaRPr lang="en-US" sz="880" dirty="0"/>
          </a:p>
        </p:txBody>
      </p:sp>
      <p:sp>
        <p:nvSpPr>
          <p:cNvPr id="5" name="Text 2"/>
          <p:cNvSpPr/>
          <p:nvPr/>
        </p:nvSpPr>
        <p:spPr>
          <a:xfrm>
            <a:off x="502920" y="1170432"/>
            <a:ext cx="5212080" cy="777240"/>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Tottenham first. Wider London later.</a:t>
            </a:r>
            <a:endParaRPr lang="en-US" sz="3300" dirty="0"/>
          </a:p>
        </p:txBody>
      </p:sp>
      <p:sp>
        <p:nvSpPr>
          <p:cNvPr id="6" name="Text 3"/>
          <p:cNvSpPr/>
          <p:nvPr/>
        </p:nvSpPr>
        <p:spPr>
          <a:xfrm>
            <a:off x="530352" y="2029968"/>
            <a:ext cx="5257800" cy="749808"/>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A focused pilot shows what really happens: actual pickup points, actual Friday demand, actual safeguarding needs and actual volunteer interest.</a:t>
            </a:r>
            <a:endParaRPr lang="en-US" sz="1400" dirty="0"/>
          </a:p>
        </p:txBody>
      </p:sp>
      <p:sp>
        <p:nvSpPr>
          <p:cNvPr id="7" name="Text 4"/>
          <p:cNvSpPr/>
          <p:nvPr/>
        </p:nvSpPr>
        <p:spPr>
          <a:xfrm>
            <a:off x="566928" y="2999232"/>
            <a:ext cx="5394960" cy="1481328"/>
          </a:xfrm>
          <a:prstGeom prst="rect">
            <a:avLst/>
          </a:prstGeom>
          <a:noFill/>
          <a:ln/>
        </p:spPr>
        <p:txBody>
          <a:bodyPr wrap="square" lIns="508" tIns="508" rIns="508" bIns="508" rtlCol="0" anchor="t">
            <a:normAutofit/>
          </a:bodyPr>
          <a:lstStyle/>
          <a:p>
            <a:pPr indent="0" marL="0">
              <a:buNone/>
            </a:pPr>
            <a:r>
              <a:rPr lang="en-US" sz="1300" b="1" dirty="0">
                <a:solidFill>
                  <a:srgbClr val="4C8C2E"/>
                </a:solidFill>
                <a:latin typeface="Aptos" pitchFamily="34" charset="0"/>
                <a:ea typeface="Aptos" pitchFamily="34" charset="-122"/>
                <a:cs typeface="Aptos" pitchFamily="34" charset="-120"/>
              </a:rPr>
              <a:t>1. </a:t>
            </a:r>
            <a:pPr indent="0" marL="0">
              <a:buNone/>
            </a:pPr>
            <a:r>
              <a:rPr lang="en-US" sz="1300" dirty="0">
                <a:solidFill>
                  <a:srgbClr val="172033"/>
                </a:solidFill>
                <a:latin typeface="Aptos" pitchFamily="34" charset="0"/>
                <a:ea typeface="Aptos" pitchFamily="34" charset="-122"/>
                <a:cs typeface="Aptos" pitchFamily="34" charset="-120"/>
              </a:rPr>
              <a:t>Hub: Dawatul Islam Community &amp; Cultural Centre, Masjid Ayesha
</a:t>
            </a:r>
            <a:pPr indent="0" marL="0">
              <a:buNone/>
            </a:pPr>
            <a:r>
              <a:rPr lang="en-US" sz="1300" b="1" dirty="0">
                <a:solidFill>
                  <a:srgbClr val="4C8C2E"/>
                </a:solidFill>
                <a:latin typeface="Aptos" pitchFamily="34" charset="0"/>
                <a:ea typeface="Aptos" pitchFamily="34" charset="-122"/>
                <a:cs typeface="Aptos" pitchFamily="34" charset="-120"/>
              </a:rPr>
              <a:t>2. </a:t>
            </a:r>
            <a:pPr indent="0" marL="0">
              <a:buNone/>
            </a:pPr>
            <a:r>
              <a:rPr lang="en-US" sz="1300" dirty="0">
                <a:solidFill>
                  <a:srgbClr val="172033"/>
                </a:solidFill>
                <a:latin typeface="Aptos" pitchFamily="34" charset="0"/>
                <a:ea typeface="Aptos" pitchFamily="34" charset="-122"/>
                <a:cs typeface="Aptos" pitchFamily="34" charset="-120"/>
              </a:rPr>
              <a:t>Area: Tottenham, Seven Sisters, Tottenham Hale, Manor House and West Green Road
</a:t>
            </a:r>
            <a:pPr indent="0" marL="0">
              <a:buNone/>
            </a:pPr>
            <a:r>
              <a:rPr lang="en-US" sz="1300" b="1" dirty="0">
                <a:solidFill>
                  <a:srgbClr val="4C8C2E"/>
                </a:solidFill>
                <a:latin typeface="Aptos" pitchFamily="34" charset="0"/>
                <a:ea typeface="Aptos" pitchFamily="34" charset="-122"/>
                <a:cs typeface="Aptos" pitchFamily="34" charset="-120"/>
              </a:rPr>
              <a:t>3. </a:t>
            </a:r>
            <a:pPr indent="0" marL="0">
              <a:buNone/>
            </a:pPr>
            <a:r>
              <a:rPr lang="en-US" sz="1300" dirty="0">
                <a:solidFill>
                  <a:srgbClr val="172033"/>
                </a:solidFill>
                <a:latin typeface="Aptos" pitchFamily="34" charset="0"/>
                <a:ea typeface="Aptos" pitchFamily="34" charset="-122"/>
                <a:cs typeface="Aptos" pitchFamily="34" charset="-120"/>
              </a:rPr>
              <a:t>First route: Masjid Ayesha Loop
</a:t>
            </a:r>
            <a:pPr indent="0" marL="0">
              <a:buNone/>
            </a:pPr>
            <a:r>
              <a:rPr lang="en-US" sz="1300" b="1" dirty="0">
                <a:solidFill>
                  <a:srgbClr val="4C8C2E"/>
                </a:solidFill>
                <a:latin typeface="Aptos" pitchFamily="34" charset="0"/>
                <a:ea typeface="Aptos" pitchFamily="34" charset="-122"/>
                <a:cs typeface="Aptos" pitchFamily="34" charset="-120"/>
              </a:rPr>
              <a:t>4. </a:t>
            </a:r>
            <a:pPr indent="0" marL="0">
              <a:buNone/>
            </a:pPr>
            <a:r>
              <a:rPr lang="en-US" sz="1300" dirty="0">
                <a:solidFill>
                  <a:srgbClr val="172033"/>
                </a:solidFill>
                <a:latin typeface="Aptos" pitchFamily="34" charset="0"/>
                <a:ea typeface="Aptos" pitchFamily="34" charset="-122"/>
                <a:cs typeface="Aptos" pitchFamily="34" charset="-120"/>
              </a:rPr>
              <a:t>Expansion only after evidence: second route, then partner mosques</a:t>
            </a:r>
            <a:endParaRPr lang="en-US" sz="1300" dirty="0"/>
          </a:p>
        </p:txBody>
      </p:sp>
      <p:sp>
        <p:nvSpPr>
          <p:cNvPr id="8" name="Shape 5"/>
          <p:cNvSpPr/>
          <p:nvPr/>
        </p:nvSpPr>
        <p:spPr>
          <a:xfrm>
            <a:off x="6446520" y="914400"/>
            <a:ext cx="4800600" cy="4498848"/>
          </a:xfrm>
          <a:prstGeom prst="roundRect">
            <a:avLst>
              <a:gd name="adj" fmla="val 1626"/>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9" name="Text 6"/>
          <p:cNvSpPr/>
          <p:nvPr/>
        </p:nvSpPr>
        <p:spPr>
          <a:xfrm>
            <a:off x="6611112" y="1078992"/>
            <a:ext cx="4471416" cy="310896"/>
          </a:xfrm>
          <a:prstGeom prst="rect">
            <a:avLst/>
          </a:prstGeom>
          <a:noFill/>
          <a:ln/>
        </p:spPr>
        <p:txBody>
          <a:bodyPr wrap="square" lIns="0" tIns="0" rIns="0" bIns="0" rtlCol="0" anchor="ctr"/>
          <a:lstStyle/>
          <a:p>
            <a:pPr indent="0" marL="0">
              <a:buNone/>
            </a:pPr>
            <a:r>
              <a:rPr lang="en-US" sz="1400" b="1" dirty="0">
                <a:solidFill>
                  <a:srgbClr val="0F2744"/>
                </a:solidFill>
                <a:latin typeface="Aptos" pitchFamily="34" charset="0"/>
                <a:ea typeface="Aptos" pitchFamily="34" charset="-122"/>
                <a:cs typeface="Aptos" pitchFamily="34" charset="-120"/>
              </a:rPr>
              <a:t>Future partner map</a:t>
            </a:r>
            <a:endParaRPr lang="en-US" sz="1400" dirty="0"/>
          </a:p>
        </p:txBody>
      </p:sp>
      <p:sp>
        <p:nvSpPr>
          <p:cNvPr id="10" name="Text 7"/>
          <p:cNvSpPr/>
          <p:nvPr/>
        </p:nvSpPr>
        <p:spPr>
          <a:xfrm>
            <a:off x="6611112" y="1481328"/>
            <a:ext cx="4471416" cy="3822192"/>
          </a:xfrm>
          <a:prstGeom prst="rect">
            <a:avLst/>
          </a:prstGeom>
          <a:noFill/>
          <a:ln/>
        </p:spPr>
        <p:txBody>
          <a:bodyPr wrap="square" lIns="0" tIns="0" rIns="0" bIns="0" rtlCol="0" anchor="ctr">
            <a:normAutofit/>
          </a:bodyPr>
          <a:lstStyle/>
          <a:p>
            <a:pPr indent="0" marL="0">
              <a:buNone/>
            </a:pPr>
            <a:r>
              <a:rPr lang="en-US" sz="1120" dirty="0">
                <a:solidFill>
                  <a:srgbClr val="657286"/>
                </a:solidFill>
                <a:latin typeface="Aptos" pitchFamily="34" charset="0"/>
                <a:ea typeface="Aptos" pitchFamily="34" charset="-122"/>
                <a:cs typeface="Aptos" pitchFamily="34" charset="-120"/>
              </a:rPr>
              <a:t>Seven Sisters Masjid</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Seven Sisters Islamic Centre - Musjid</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Assunnah Islamic Centre</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London Islamic Cultural Society and Mosque</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Wood Green Fatih Mosque</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Finsbury Park Mosque</a:t>
            </a:r>
            <a:endParaRPr lang="en-US" sz="1120" dirty="0"/>
          </a:p>
          <a:p>
            <a:pPr indent="0" marL="0">
              <a:buNone/>
            </a:pPr>
            <a:r>
              <a:rPr lang="en-US" sz="1120" dirty="0">
                <a:solidFill>
                  <a:srgbClr val="657286"/>
                </a:solidFill>
                <a:latin typeface="Aptos" pitchFamily="34" charset="0"/>
                <a:ea typeface="Aptos" pitchFamily="34" charset="-122"/>
                <a:cs typeface="Aptos" pitchFamily="34" charset="-120"/>
              </a:rPr>
              <a:t>Tottenham Hale Mosque &amp; Community Centre</a:t>
            </a:r>
            <a:endParaRPr lang="en-US" sz="1120" dirty="0"/>
          </a:p>
        </p:txBody>
      </p:sp>
      <p:sp>
        <p:nvSpPr>
          <p:cNvPr id="11" name="Shape 8"/>
          <p:cNvSpPr/>
          <p:nvPr/>
        </p:nvSpPr>
        <p:spPr>
          <a:xfrm>
            <a:off x="329184" y="6327648"/>
            <a:ext cx="11521440" cy="0"/>
          </a:xfrm>
          <a:prstGeom prst="line">
            <a:avLst/>
          </a:prstGeom>
          <a:noFill/>
          <a:ln w="10160">
            <a:solidFill>
              <a:srgbClr val="B9C2C6">
                <a:alpha val="75000"/>
              </a:srgbClr>
            </a:solidFill>
            <a:prstDash val="solid"/>
          </a:ln>
        </p:spPr>
      </p:sp>
      <p:sp>
        <p:nvSpPr>
          <p:cNvPr id="12" name="Text 9"/>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2:148 - compete with one another in good works.</a:t>
            </a:r>
            <a:endParaRPr lang="en-US" sz="86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F2744"/>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32688"/>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PHASE 1 ROUTE</a:t>
            </a:r>
            <a:endParaRPr lang="en-US" sz="880" dirty="0"/>
          </a:p>
        </p:txBody>
      </p:sp>
      <p:sp>
        <p:nvSpPr>
          <p:cNvPr id="5" name="Text 2"/>
          <p:cNvSpPr/>
          <p:nvPr/>
        </p:nvSpPr>
        <p:spPr>
          <a:xfrm>
            <a:off x="502920" y="1243584"/>
            <a:ext cx="5440680" cy="1371600"/>
          </a:xfrm>
          <a:prstGeom prst="rect">
            <a:avLst/>
          </a:prstGeom>
          <a:noFill/>
          <a:ln/>
        </p:spPr>
        <p:txBody>
          <a:bodyPr wrap="square" lIns="254" tIns="254" rIns="254" bIns="254" rtlCol="0" anchor="ctr">
            <a:normAutofit/>
          </a:bodyPr>
          <a:lstStyle/>
          <a:p>
            <a:pPr indent="0" marL="0">
              <a:buNone/>
            </a:pPr>
            <a:r>
              <a:rPr lang="en-US" sz="3300" b="1" dirty="0">
                <a:solidFill>
                  <a:srgbClr val="FFFFFF"/>
                </a:solidFill>
                <a:latin typeface="Aptos Display" pitchFamily="34" charset="0"/>
                <a:ea typeface="Aptos Display" pitchFamily="34" charset="-122"/>
                <a:cs typeface="Aptos Display" pitchFamily="34" charset="-120"/>
              </a:rPr>
              <a:t>The Masjid Ayesha Loop is simple enough to run, measure and improve.</a:t>
            </a:r>
            <a:endParaRPr lang="en-US" sz="3300" dirty="0"/>
          </a:p>
        </p:txBody>
      </p:sp>
      <p:sp>
        <p:nvSpPr>
          <p:cNvPr id="6" name="Text 3"/>
          <p:cNvSpPr/>
          <p:nvPr/>
        </p:nvSpPr>
        <p:spPr>
          <a:xfrm>
            <a:off x="530352" y="2761488"/>
            <a:ext cx="5047488" cy="658368"/>
          </a:xfrm>
          <a:prstGeom prst="rect">
            <a:avLst/>
          </a:prstGeom>
          <a:noFill/>
          <a:ln/>
        </p:spPr>
        <p:txBody>
          <a:bodyPr wrap="square" lIns="508" tIns="508" rIns="508" bIns="508" rtlCol="0" anchor="t">
            <a:normAutofit/>
          </a:bodyPr>
          <a:lstStyle/>
          <a:p>
            <a:pPr indent="0" marL="0">
              <a:buNone/>
            </a:pPr>
            <a:r>
              <a:rPr lang="en-US" sz="1400" dirty="0">
                <a:solidFill>
                  <a:srgbClr val="D9E6F5"/>
                </a:solidFill>
                <a:latin typeface="Aptos" pitchFamily="34" charset="0"/>
                <a:ea typeface="Aptos" pitchFamily="34" charset="-122"/>
                <a:cs typeface="Aptos" pitchFamily="34" charset="-120"/>
              </a:rPr>
              <a:t>One bus. One route. One mosque. One timetable. The first target is reliability, not complexity.</a:t>
            </a:r>
            <a:endParaRPr lang="en-US" sz="1400" dirty="0"/>
          </a:p>
        </p:txBody>
      </p:sp>
      <p:sp>
        <p:nvSpPr>
          <p:cNvPr id="7" name="Shape 4"/>
          <p:cNvSpPr/>
          <p:nvPr/>
        </p:nvSpPr>
        <p:spPr>
          <a:xfrm>
            <a:off x="6355080" y="987552"/>
            <a:ext cx="438912" cy="438912"/>
          </a:xfrm>
          <a:prstGeom prst="ellipse">
            <a:avLst/>
          </a:prstGeom>
          <a:solidFill>
            <a:srgbClr val="4C8C2E"/>
          </a:solidFill>
          <a:ln w="12700">
            <a:solidFill>
              <a:srgbClr val="FFFFFF">
                <a:alpha val="65000"/>
              </a:srgbClr>
            </a:solidFill>
            <a:prstDash val="solid"/>
          </a:ln>
        </p:spPr>
      </p:sp>
      <p:sp>
        <p:nvSpPr>
          <p:cNvPr id="8" name="Text 5"/>
          <p:cNvSpPr/>
          <p:nvPr/>
        </p:nvSpPr>
        <p:spPr>
          <a:xfrm>
            <a:off x="6492240" y="1115568"/>
            <a:ext cx="164592" cy="91440"/>
          </a:xfrm>
          <a:prstGeom prst="rect">
            <a:avLst/>
          </a:prstGeom>
          <a:noFill/>
          <a:ln/>
        </p:spPr>
        <p:txBody>
          <a:bodyPr wrap="square" lIns="0" tIns="0" rIns="0" bIns="0" rtlCol="0" anchor="ctr"/>
          <a:lstStyle/>
          <a:p>
            <a:pPr algn="ctr" indent="0" marL="0">
              <a:buNone/>
            </a:pPr>
            <a:r>
              <a:rPr lang="en-US" sz="850" b="1" dirty="0">
                <a:solidFill>
                  <a:srgbClr val="FFFFFF"/>
                </a:solidFill>
                <a:latin typeface="Aptos" pitchFamily="34" charset="0"/>
                <a:ea typeface="Aptos" pitchFamily="34" charset="-122"/>
                <a:cs typeface="Aptos" pitchFamily="34" charset="-120"/>
              </a:rPr>
              <a:t>1</a:t>
            </a:r>
            <a:endParaRPr lang="en-US" sz="850" dirty="0"/>
          </a:p>
        </p:txBody>
      </p:sp>
      <p:sp>
        <p:nvSpPr>
          <p:cNvPr id="9" name="Shape 6"/>
          <p:cNvSpPr/>
          <p:nvPr/>
        </p:nvSpPr>
        <p:spPr>
          <a:xfrm>
            <a:off x="6574536" y="1426464"/>
            <a:ext cx="0" cy="365760"/>
          </a:xfrm>
          <a:prstGeom prst="line">
            <a:avLst/>
          </a:prstGeom>
          <a:noFill/>
          <a:ln w="25400">
            <a:solidFill>
              <a:srgbClr val="4C8C2E">
                <a:alpha val="85000"/>
              </a:srgbClr>
            </a:solidFill>
            <a:prstDash val="solid"/>
          </a:ln>
        </p:spPr>
      </p:sp>
      <p:sp>
        <p:nvSpPr>
          <p:cNvPr id="10" name="Shape 7"/>
          <p:cNvSpPr/>
          <p:nvPr/>
        </p:nvSpPr>
        <p:spPr>
          <a:xfrm>
            <a:off x="6958584" y="969264"/>
            <a:ext cx="4187952" cy="493776"/>
          </a:xfrm>
          <a:prstGeom prst="roundRect">
            <a:avLst>
              <a:gd name="adj" fmla="val 11111"/>
            </a:avLst>
          </a:prstGeom>
          <a:solidFill>
            <a:srgbClr val="FFFFFF">
              <a:alpha val="10000"/>
            </a:srgbClr>
          </a:solidFill>
          <a:ln w="12700">
            <a:solidFill>
              <a:srgbClr val="FFFFFF">
                <a:alpha val="22000"/>
              </a:srgbClr>
            </a:solidFill>
            <a:prstDash val="solid"/>
          </a:ln>
        </p:spPr>
      </p:sp>
      <p:sp>
        <p:nvSpPr>
          <p:cNvPr id="11" name="Text 8"/>
          <p:cNvSpPr/>
          <p:nvPr/>
        </p:nvSpPr>
        <p:spPr>
          <a:xfrm>
            <a:off x="7132320" y="1115568"/>
            <a:ext cx="3749040" cy="146304"/>
          </a:xfrm>
          <a:prstGeom prst="rect">
            <a:avLst/>
          </a:prstGeom>
          <a:noFill/>
          <a:ln/>
        </p:spPr>
        <p:txBody>
          <a:bodyPr wrap="square" lIns="0" tIns="0" rIns="0" bIns="0" rtlCol="0" anchor="ctr"/>
          <a:lstStyle/>
          <a:p>
            <a:pPr indent="0" marL="0">
              <a:buNone/>
            </a:pPr>
            <a:r>
              <a:rPr lang="en-US" sz="1100" b="1" dirty="0">
                <a:solidFill>
                  <a:srgbClr val="FFFFFF"/>
                </a:solidFill>
                <a:latin typeface="Aptos" pitchFamily="34" charset="0"/>
                <a:ea typeface="Aptos" pitchFamily="34" charset="-122"/>
                <a:cs typeface="Aptos" pitchFamily="34" charset="-120"/>
              </a:rPr>
              <a:t>Seven Sisters Station</a:t>
            </a:r>
            <a:endParaRPr lang="en-US" sz="1100" dirty="0"/>
          </a:p>
        </p:txBody>
      </p:sp>
      <p:sp>
        <p:nvSpPr>
          <p:cNvPr id="12" name="Shape 9"/>
          <p:cNvSpPr/>
          <p:nvPr/>
        </p:nvSpPr>
        <p:spPr>
          <a:xfrm>
            <a:off x="6355080" y="1792224"/>
            <a:ext cx="438912" cy="438912"/>
          </a:xfrm>
          <a:prstGeom prst="ellipse">
            <a:avLst/>
          </a:prstGeom>
          <a:solidFill>
            <a:srgbClr val="4C8C2E"/>
          </a:solidFill>
          <a:ln w="12700">
            <a:solidFill>
              <a:srgbClr val="FFFFFF">
                <a:alpha val="65000"/>
              </a:srgbClr>
            </a:solidFill>
            <a:prstDash val="solid"/>
          </a:ln>
        </p:spPr>
      </p:sp>
      <p:sp>
        <p:nvSpPr>
          <p:cNvPr id="13" name="Text 10"/>
          <p:cNvSpPr/>
          <p:nvPr/>
        </p:nvSpPr>
        <p:spPr>
          <a:xfrm>
            <a:off x="6492240" y="1920240"/>
            <a:ext cx="164592" cy="91440"/>
          </a:xfrm>
          <a:prstGeom prst="rect">
            <a:avLst/>
          </a:prstGeom>
          <a:noFill/>
          <a:ln/>
        </p:spPr>
        <p:txBody>
          <a:bodyPr wrap="square" lIns="0" tIns="0" rIns="0" bIns="0" rtlCol="0" anchor="ctr"/>
          <a:lstStyle/>
          <a:p>
            <a:pPr algn="ctr" indent="0" marL="0">
              <a:buNone/>
            </a:pPr>
            <a:r>
              <a:rPr lang="en-US" sz="850" b="1" dirty="0">
                <a:solidFill>
                  <a:srgbClr val="FFFFFF"/>
                </a:solidFill>
                <a:latin typeface="Aptos" pitchFamily="34" charset="0"/>
                <a:ea typeface="Aptos" pitchFamily="34" charset="-122"/>
                <a:cs typeface="Aptos" pitchFamily="34" charset="-120"/>
              </a:rPr>
              <a:t>2</a:t>
            </a:r>
            <a:endParaRPr lang="en-US" sz="850" dirty="0"/>
          </a:p>
        </p:txBody>
      </p:sp>
      <p:sp>
        <p:nvSpPr>
          <p:cNvPr id="14" name="Shape 11"/>
          <p:cNvSpPr/>
          <p:nvPr/>
        </p:nvSpPr>
        <p:spPr>
          <a:xfrm>
            <a:off x="6574536" y="2231136"/>
            <a:ext cx="0" cy="365760"/>
          </a:xfrm>
          <a:prstGeom prst="line">
            <a:avLst/>
          </a:prstGeom>
          <a:noFill/>
          <a:ln w="25400">
            <a:solidFill>
              <a:srgbClr val="4C8C2E">
                <a:alpha val="85000"/>
              </a:srgbClr>
            </a:solidFill>
            <a:prstDash val="solid"/>
          </a:ln>
        </p:spPr>
      </p:sp>
      <p:sp>
        <p:nvSpPr>
          <p:cNvPr id="15" name="Shape 12"/>
          <p:cNvSpPr/>
          <p:nvPr/>
        </p:nvSpPr>
        <p:spPr>
          <a:xfrm>
            <a:off x="6958584" y="1773936"/>
            <a:ext cx="4187952" cy="493776"/>
          </a:xfrm>
          <a:prstGeom prst="roundRect">
            <a:avLst>
              <a:gd name="adj" fmla="val 11111"/>
            </a:avLst>
          </a:prstGeom>
          <a:solidFill>
            <a:srgbClr val="FFFFFF">
              <a:alpha val="10000"/>
            </a:srgbClr>
          </a:solidFill>
          <a:ln w="12700">
            <a:solidFill>
              <a:srgbClr val="FFFFFF">
                <a:alpha val="22000"/>
              </a:srgbClr>
            </a:solidFill>
            <a:prstDash val="solid"/>
          </a:ln>
        </p:spPr>
      </p:sp>
      <p:sp>
        <p:nvSpPr>
          <p:cNvPr id="16" name="Text 13"/>
          <p:cNvSpPr/>
          <p:nvPr/>
        </p:nvSpPr>
        <p:spPr>
          <a:xfrm>
            <a:off x="7132320" y="1920240"/>
            <a:ext cx="3749040" cy="146304"/>
          </a:xfrm>
          <a:prstGeom prst="rect">
            <a:avLst/>
          </a:prstGeom>
          <a:noFill/>
          <a:ln/>
        </p:spPr>
        <p:txBody>
          <a:bodyPr wrap="square" lIns="0" tIns="0" rIns="0" bIns="0" rtlCol="0" anchor="ctr"/>
          <a:lstStyle/>
          <a:p>
            <a:pPr indent="0" marL="0">
              <a:buNone/>
            </a:pPr>
            <a:r>
              <a:rPr lang="en-US" sz="1100" b="1" dirty="0">
                <a:solidFill>
                  <a:srgbClr val="FFFFFF"/>
                </a:solidFill>
                <a:latin typeface="Aptos" pitchFamily="34" charset="0"/>
                <a:ea typeface="Aptos" pitchFamily="34" charset="-122"/>
                <a:cs typeface="Aptos" pitchFamily="34" charset="-120"/>
              </a:rPr>
              <a:t>Tottenham Hale Station</a:t>
            </a:r>
            <a:endParaRPr lang="en-US" sz="1100" dirty="0"/>
          </a:p>
        </p:txBody>
      </p:sp>
      <p:sp>
        <p:nvSpPr>
          <p:cNvPr id="17" name="Shape 14"/>
          <p:cNvSpPr/>
          <p:nvPr/>
        </p:nvSpPr>
        <p:spPr>
          <a:xfrm>
            <a:off x="6355080" y="2596896"/>
            <a:ext cx="438912" cy="438912"/>
          </a:xfrm>
          <a:prstGeom prst="ellipse">
            <a:avLst/>
          </a:prstGeom>
          <a:solidFill>
            <a:srgbClr val="4C8C2E"/>
          </a:solidFill>
          <a:ln w="12700">
            <a:solidFill>
              <a:srgbClr val="FFFFFF">
                <a:alpha val="65000"/>
              </a:srgbClr>
            </a:solidFill>
            <a:prstDash val="solid"/>
          </a:ln>
        </p:spPr>
      </p:sp>
      <p:sp>
        <p:nvSpPr>
          <p:cNvPr id="18" name="Text 15"/>
          <p:cNvSpPr/>
          <p:nvPr/>
        </p:nvSpPr>
        <p:spPr>
          <a:xfrm>
            <a:off x="6492240" y="2724912"/>
            <a:ext cx="164592" cy="91440"/>
          </a:xfrm>
          <a:prstGeom prst="rect">
            <a:avLst/>
          </a:prstGeom>
          <a:noFill/>
          <a:ln/>
        </p:spPr>
        <p:txBody>
          <a:bodyPr wrap="square" lIns="0" tIns="0" rIns="0" bIns="0" rtlCol="0" anchor="ctr"/>
          <a:lstStyle/>
          <a:p>
            <a:pPr algn="ctr" indent="0" marL="0">
              <a:buNone/>
            </a:pPr>
            <a:r>
              <a:rPr lang="en-US" sz="850" b="1" dirty="0">
                <a:solidFill>
                  <a:srgbClr val="FFFFFF"/>
                </a:solidFill>
                <a:latin typeface="Aptos" pitchFamily="34" charset="0"/>
                <a:ea typeface="Aptos" pitchFamily="34" charset="-122"/>
                <a:cs typeface="Aptos" pitchFamily="34" charset="-120"/>
              </a:rPr>
              <a:t>3</a:t>
            </a:r>
            <a:endParaRPr lang="en-US" sz="850" dirty="0"/>
          </a:p>
        </p:txBody>
      </p:sp>
      <p:sp>
        <p:nvSpPr>
          <p:cNvPr id="19" name="Shape 16"/>
          <p:cNvSpPr/>
          <p:nvPr/>
        </p:nvSpPr>
        <p:spPr>
          <a:xfrm>
            <a:off x="6574536" y="3035808"/>
            <a:ext cx="0" cy="365760"/>
          </a:xfrm>
          <a:prstGeom prst="line">
            <a:avLst/>
          </a:prstGeom>
          <a:noFill/>
          <a:ln w="25400">
            <a:solidFill>
              <a:srgbClr val="4C8C2E">
                <a:alpha val="85000"/>
              </a:srgbClr>
            </a:solidFill>
            <a:prstDash val="solid"/>
          </a:ln>
        </p:spPr>
      </p:sp>
      <p:sp>
        <p:nvSpPr>
          <p:cNvPr id="20" name="Shape 17"/>
          <p:cNvSpPr/>
          <p:nvPr/>
        </p:nvSpPr>
        <p:spPr>
          <a:xfrm>
            <a:off x="6958584" y="2578608"/>
            <a:ext cx="4187952" cy="493776"/>
          </a:xfrm>
          <a:prstGeom prst="roundRect">
            <a:avLst>
              <a:gd name="adj" fmla="val 11111"/>
            </a:avLst>
          </a:prstGeom>
          <a:solidFill>
            <a:srgbClr val="FFFFFF">
              <a:alpha val="10000"/>
            </a:srgbClr>
          </a:solidFill>
          <a:ln w="12700">
            <a:solidFill>
              <a:srgbClr val="FFFFFF">
                <a:alpha val="22000"/>
              </a:srgbClr>
            </a:solidFill>
            <a:prstDash val="solid"/>
          </a:ln>
        </p:spPr>
      </p:sp>
      <p:sp>
        <p:nvSpPr>
          <p:cNvPr id="21" name="Text 18"/>
          <p:cNvSpPr/>
          <p:nvPr/>
        </p:nvSpPr>
        <p:spPr>
          <a:xfrm>
            <a:off x="7132320" y="2724912"/>
            <a:ext cx="3749040" cy="146304"/>
          </a:xfrm>
          <a:prstGeom prst="rect">
            <a:avLst/>
          </a:prstGeom>
          <a:noFill/>
          <a:ln/>
        </p:spPr>
        <p:txBody>
          <a:bodyPr wrap="square" lIns="0" tIns="0" rIns="0" bIns="0" rtlCol="0" anchor="ctr"/>
          <a:lstStyle/>
          <a:p>
            <a:pPr indent="0" marL="0">
              <a:buNone/>
            </a:pPr>
            <a:r>
              <a:rPr lang="en-US" sz="1100" b="1" dirty="0">
                <a:solidFill>
                  <a:srgbClr val="FFFFFF"/>
                </a:solidFill>
                <a:latin typeface="Aptos" pitchFamily="34" charset="0"/>
                <a:ea typeface="Aptos" pitchFamily="34" charset="-122"/>
                <a:cs typeface="Aptos" pitchFamily="34" charset="-120"/>
              </a:rPr>
              <a:t>Manor House</a:t>
            </a:r>
            <a:endParaRPr lang="en-US" sz="1100" dirty="0"/>
          </a:p>
        </p:txBody>
      </p:sp>
      <p:sp>
        <p:nvSpPr>
          <p:cNvPr id="22" name="Shape 19"/>
          <p:cNvSpPr/>
          <p:nvPr/>
        </p:nvSpPr>
        <p:spPr>
          <a:xfrm>
            <a:off x="6355080" y="3401568"/>
            <a:ext cx="438912" cy="438912"/>
          </a:xfrm>
          <a:prstGeom prst="ellipse">
            <a:avLst/>
          </a:prstGeom>
          <a:solidFill>
            <a:srgbClr val="4C8C2E"/>
          </a:solidFill>
          <a:ln w="12700">
            <a:solidFill>
              <a:srgbClr val="FFFFFF">
                <a:alpha val="65000"/>
              </a:srgbClr>
            </a:solidFill>
            <a:prstDash val="solid"/>
          </a:ln>
        </p:spPr>
      </p:sp>
      <p:sp>
        <p:nvSpPr>
          <p:cNvPr id="23" name="Text 20"/>
          <p:cNvSpPr/>
          <p:nvPr/>
        </p:nvSpPr>
        <p:spPr>
          <a:xfrm>
            <a:off x="6492240" y="3529584"/>
            <a:ext cx="164592" cy="91440"/>
          </a:xfrm>
          <a:prstGeom prst="rect">
            <a:avLst/>
          </a:prstGeom>
          <a:noFill/>
          <a:ln/>
        </p:spPr>
        <p:txBody>
          <a:bodyPr wrap="square" lIns="0" tIns="0" rIns="0" bIns="0" rtlCol="0" anchor="ctr"/>
          <a:lstStyle/>
          <a:p>
            <a:pPr algn="ctr" indent="0" marL="0">
              <a:buNone/>
            </a:pPr>
            <a:r>
              <a:rPr lang="en-US" sz="850" b="1" dirty="0">
                <a:solidFill>
                  <a:srgbClr val="FFFFFF"/>
                </a:solidFill>
                <a:latin typeface="Aptos" pitchFamily="34" charset="0"/>
                <a:ea typeface="Aptos" pitchFamily="34" charset="-122"/>
                <a:cs typeface="Aptos" pitchFamily="34" charset="-120"/>
              </a:rPr>
              <a:t>4</a:t>
            </a:r>
            <a:endParaRPr lang="en-US" sz="850" dirty="0"/>
          </a:p>
        </p:txBody>
      </p:sp>
      <p:sp>
        <p:nvSpPr>
          <p:cNvPr id="24" name="Shape 21"/>
          <p:cNvSpPr/>
          <p:nvPr/>
        </p:nvSpPr>
        <p:spPr>
          <a:xfrm>
            <a:off x="6574536" y="3840480"/>
            <a:ext cx="0" cy="365760"/>
          </a:xfrm>
          <a:prstGeom prst="line">
            <a:avLst/>
          </a:prstGeom>
          <a:noFill/>
          <a:ln w="25400">
            <a:solidFill>
              <a:srgbClr val="4C8C2E">
                <a:alpha val="85000"/>
              </a:srgbClr>
            </a:solidFill>
            <a:prstDash val="solid"/>
          </a:ln>
        </p:spPr>
      </p:sp>
      <p:sp>
        <p:nvSpPr>
          <p:cNvPr id="25" name="Shape 22"/>
          <p:cNvSpPr/>
          <p:nvPr/>
        </p:nvSpPr>
        <p:spPr>
          <a:xfrm>
            <a:off x="6958584" y="3383280"/>
            <a:ext cx="4187952" cy="493776"/>
          </a:xfrm>
          <a:prstGeom prst="roundRect">
            <a:avLst>
              <a:gd name="adj" fmla="val 11111"/>
            </a:avLst>
          </a:prstGeom>
          <a:solidFill>
            <a:srgbClr val="FFFFFF">
              <a:alpha val="10000"/>
            </a:srgbClr>
          </a:solidFill>
          <a:ln w="12700">
            <a:solidFill>
              <a:srgbClr val="FFFFFF">
                <a:alpha val="22000"/>
              </a:srgbClr>
            </a:solidFill>
            <a:prstDash val="solid"/>
          </a:ln>
        </p:spPr>
      </p:sp>
      <p:sp>
        <p:nvSpPr>
          <p:cNvPr id="26" name="Text 23"/>
          <p:cNvSpPr/>
          <p:nvPr/>
        </p:nvSpPr>
        <p:spPr>
          <a:xfrm>
            <a:off x="7132320" y="3529584"/>
            <a:ext cx="3749040" cy="146304"/>
          </a:xfrm>
          <a:prstGeom prst="rect">
            <a:avLst/>
          </a:prstGeom>
          <a:noFill/>
          <a:ln/>
        </p:spPr>
        <p:txBody>
          <a:bodyPr wrap="square" lIns="0" tIns="0" rIns="0" bIns="0" rtlCol="0" anchor="ctr"/>
          <a:lstStyle/>
          <a:p>
            <a:pPr indent="0" marL="0">
              <a:buNone/>
            </a:pPr>
            <a:r>
              <a:rPr lang="en-US" sz="1100" b="1" dirty="0">
                <a:solidFill>
                  <a:srgbClr val="FFFFFF"/>
                </a:solidFill>
                <a:latin typeface="Aptos" pitchFamily="34" charset="0"/>
                <a:ea typeface="Aptos" pitchFamily="34" charset="-122"/>
                <a:cs typeface="Aptos" pitchFamily="34" charset="-120"/>
              </a:rPr>
              <a:t>West Green Road</a:t>
            </a:r>
            <a:endParaRPr lang="en-US" sz="1100" dirty="0"/>
          </a:p>
        </p:txBody>
      </p:sp>
      <p:sp>
        <p:nvSpPr>
          <p:cNvPr id="27" name="Shape 24"/>
          <p:cNvSpPr/>
          <p:nvPr/>
        </p:nvSpPr>
        <p:spPr>
          <a:xfrm>
            <a:off x="6355080" y="4206240"/>
            <a:ext cx="438912" cy="438912"/>
          </a:xfrm>
          <a:prstGeom prst="ellipse">
            <a:avLst/>
          </a:prstGeom>
          <a:solidFill>
            <a:srgbClr val="C7A23B"/>
          </a:solidFill>
          <a:ln w="12700">
            <a:solidFill>
              <a:srgbClr val="FFFFFF">
                <a:alpha val="65000"/>
              </a:srgbClr>
            </a:solidFill>
            <a:prstDash val="solid"/>
          </a:ln>
        </p:spPr>
      </p:sp>
      <p:sp>
        <p:nvSpPr>
          <p:cNvPr id="28" name="Text 25"/>
          <p:cNvSpPr/>
          <p:nvPr/>
        </p:nvSpPr>
        <p:spPr>
          <a:xfrm>
            <a:off x="6492240" y="4334256"/>
            <a:ext cx="164592" cy="91440"/>
          </a:xfrm>
          <a:prstGeom prst="rect">
            <a:avLst/>
          </a:prstGeom>
          <a:noFill/>
          <a:ln/>
        </p:spPr>
        <p:txBody>
          <a:bodyPr wrap="square" lIns="0" tIns="0" rIns="0" bIns="0" rtlCol="0" anchor="ctr"/>
          <a:lstStyle/>
          <a:p>
            <a:pPr algn="ctr" indent="0" marL="0">
              <a:buNone/>
            </a:pPr>
            <a:r>
              <a:rPr lang="en-US" sz="850" b="1" dirty="0">
                <a:solidFill>
                  <a:srgbClr val="FFFFFF"/>
                </a:solidFill>
                <a:latin typeface="Aptos" pitchFamily="34" charset="0"/>
                <a:ea typeface="Aptos" pitchFamily="34" charset="-122"/>
                <a:cs typeface="Aptos" pitchFamily="34" charset="-120"/>
              </a:rPr>
              <a:t>5</a:t>
            </a:r>
            <a:endParaRPr lang="en-US" sz="850" dirty="0"/>
          </a:p>
        </p:txBody>
      </p:sp>
      <p:sp>
        <p:nvSpPr>
          <p:cNvPr id="29" name="Shape 26"/>
          <p:cNvSpPr/>
          <p:nvPr/>
        </p:nvSpPr>
        <p:spPr>
          <a:xfrm>
            <a:off x="6958584" y="4187952"/>
            <a:ext cx="4187952" cy="493776"/>
          </a:xfrm>
          <a:prstGeom prst="roundRect">
            <a:avLst>
              <a:gd name="adj" fmla="val 11111"/>
            </a:avLst>
          </a:prstGeom>
          <a:solidFill>
            <a:srgbClr val="FFFFFF">
              <a:alpha val="10000"/>
            </a:srgbClr>
          </a:solidFill>
          <a:ln w="12700">
            <a:solidFill>
              <a:srgbClr val="FFFFFF">
                <a:alpha val="22000"/>
              </a:srgbClr>
            </a:solidFill>
            <a:prstDash val="solid"/>
          </a:ln>
        </p:spPr>
      </p:sp>
      <p:sp>
        <p:nvSpPr>
          <p:cNvPr id="30" name="Text 27"/>
          <p:cNvSpPr/>
          <p:nvPr/>
        </p:nvSpPr>
        <p:spPr>
          <a:xfrm>
            <a:off x="7132320" y="4334256"/>
            <a:ext cx="3749040" cy="146304"/>
          </a:xfrm>
          <a:prstGeom prst="rect">
            <a:avLst/>
          </a:prstGeom>
          <a:noFill/>
          <a:ln/>
        </p:spPr>
        <p:txBody>
          <a:bodyPr wrap="square" lIns="0" tIns="0" rIns="0" bIns="0" rtlCol="0" anchor="ctr"/>
          <a:lstStyle/>
          <a:p>
            <a:pPr indent="0" marL="0">
              <a:buNone/>
            </a:pPr>
            <a:r>
              <a:rPr lang="en-US" sz="1100" b="1" dirty="0">
                <a:solidFill>
                  <a:srgbClr val="FFFFFF"/>
                </a:solidFill>
                <a:latin typeface="Aptos" pitchFamily="34" charset="0"/>
                <a:ea typeface="Aptos" pitchFamily="34" charset="-122"/>
                <a:cs typeface="Aptos" pitchFamily="34" charset="-120"/>
              </a:rPr>
              <a:t>Masjid Ayesha</a:t>
            </a:r>
            <a:endParaRPr lang="en-US" sz="1100" dirty="0"/>
          </a:p>
        </p:txBody>
      </p:sp>
      <p:sp>
        <p:nvSpPr>
          <p:cNvPr id="31" name="Shape 28"/>
          <p:cNvSpPr/>
          <p:nvPr/>
        </p:nvSpPr>
        <p:spPr>
          <a:xfrm>
            <a:off x="329184" y="6327648"/>
            <a:ext cx="11521440" cy="0"/>
          </a:xfrm>
          <a:prstGeom prst="line">
            <a:avLst/>
          </a:prstGeom>
          <a:noFill/>
          <a:ln w="10160">
            <a:solidFill>
              <a:srgbClr val="DDEAF7">
                <a:alpha val="38000"/>
              </a:srgbClr>
            </a:solidFill>
            <a:prstDash val="solid"/>
          </a:ln>
        </p:spPr>
      </p:sp>
      <p:sp>
        <p:nvSpPr>
          <p:cNvPr id="32" name="Text 29"/>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62:9 - answer the call to remembrance.</a:t>
            </a:r>
            <a:endParaRPr lang="en-US" sz="86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LAUNCH FEATURE</a:t>
            </a:r>
            <a:endParaRPr lang="en-US" sz="880" dirty="0"/>
          </a:p>
        </p:txBody>
      </p:sp>
      <p:sp>
        <p:nvSpPr>
          <p:cNvPr id="5" name="Text 2"/>
          <p:cNvSpPr/>
          <p:nvPr/>
        </p:nvSpPr>
        <p:spPr>
          <a:xfrm>
            <a:off x="502920" y="1225296"/>
            <a:ext cx="5623560" cy="1261872"/>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Madrasa journeys sit inside the normal booking flow.</a:t>
            </a:r>
            <a:endParaRPr lang="en-US" sz="3300" dirty="0"/>
          </a:p>
        </p:txBody>
      </p:sp>
      <p:sp>
        <p:nvSpPr>
          <p:cNvPr id="6" name="Text 3"/>
          <p:cNvSpPr/>
          <p:nvPr/>
        </p:nvSpPr>
        <p:spPr>
          <a:xfrm>
            <a:off x="530352" y="2651760"/>
            <a:ext cx="5440680" cy="786384"/>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When a family chooses Madrasa, the app asks for the extra details this journey needs: guardian consent, named handover, pickup rules, attendance windows and safeguarding notes.</a:t>
            </a:r>
            <a:endParaRPr lang="en-US" sz="1400" dirty="0"/>
          </a:p>
        </p:txBody>
      </p:sp>
      <p:sp>
        <p:nvSpPr>
          <p:cNvPr id="7" name="Text 4"/>
          <p:cNvSpPr/>
          <p:nvPr/>
        </p:nvSpPr>
        <p:spPr>
          <a:xfrm>
            <a:off x="566928" y="3657600"/>
            <a:ext cx="5285232" cy="1234440"/>
          </a:xfrm>
          <a:prstGeom prst="rect">
            <a:avLst/>
          </a:prstGeom>
          <a:noFill/>
          <a:ln/>
        </p:spPr>
        <p:txBody>
          <a:bodyPr wrap="square" lIns="508" tIns="508" rIns="508" bIns="508" rtlCol="0" anchor="t">
            <a:normAutofit/>
          </a:bodyPr>
          <a:lstStyle/>
          <a:p>
            <a:pPr indent="0" marL="0">
              <a:buNone/>
            </a:pPr>
            <a:r>
              <a:rPr lang="en-US" sz="1300" b="1" dirty="0">
                <a:solidFill>
                  <a:srgbClr val="4C8C2E"/>
                </a:solidFill>
                <a:latin typeface="Aptos" pitchFamily="34" charset="0"/>
                <a:ea typeface="Aptos" pitchFamily="34" charset="-122"/>
                <a:cs typeface="Aptos" pitchFamily="34" charset="-120"/>
              </a:rPr>
              <a:t>1. </a:t>
            </a:r>
            <a:pPr indent="0" marL="0">
              <a:buNone/>
            </a:pPr>
            <a:r>
              <a:rPr lang="en-US" sz="1300" dirty="0">
                <a:solidFill>
                  <a:srgbClr val="172033"/>
                </a:solidFill>
                <a:latin typeface="Aptos" pitchFamily="34" charset="0"/>
                <a:ea typeface="Aptos" pitchFamily="34" charset="-122"/>
                <a:cs typeface="Aptos" pitchFamily="34" charset="-120"/>
              </a:rPr>
              <a:t>Guardian and emergency contact
</a:t>
            </a:r>
            <a:pPr indent="0" marL="0">
              <a:buNone/>
            </a:pPr>
            <a:r>
              <a:rPr lang="en-US" sz="1300" b="1" dirty="0">
                <a:solidFill>
                  <a:srgbClr val="4C8C2E"/>
                </a:solidFill>
                <a:latin typeface="Aptos" pitchFamily="34" charset="0"/>
                <a:ea typeface="Aptos" pitchFamily="34" charset="-122"/>
                <a:cs typeface="Aptos" pitchFamily="34" charset="-120"/>
              </a:rPr>
              <a:t>2. </a:t>
            </a:r>
            <a:pPr indent="0" marL="0">
              <a:buNone/>
            </a:pPr>
            <a:r>
              <a:rPr lang="en-US" sz="1300" dirty="0">
                <a:solidFill>
                  <a:srgbClr val="172033"/>
                </a:solidFill>
                <a:latin typeface="Aptos" pitchFamily="34" charset="0"/>
                <a:ea typeface="Aptos" pitchFamily="34" charset="-122"/>
                <a:cs typeface="Aptos" pitchFamily="34" charset="-120"/>
              </a:rPr>
              <a:t>Pickup and drop-off location
</a:t>
            </a:r>
            <a:pPr indent="0" marL="0">
              <a:buNone/>
            </a:pPr>
            <a:r>
              <a:rPr lang="en-US" sz="1300" b="1" dirty="0">
                <a:solidFill>
                  <a:srgbClr val="4C8C2E"/>
                </a:solidFill>
                <a:latin typeface="Aptos" pitchFamily="34" charset="0"/>
                <a:ea typeface="Aptos" pitchFamily="34" charset="-122"/>
                <a:cs typeface="Aptos" pitchFamily="34" charset="-120"/>
              </a:rPr>
              <a:t>3. </a:t>
            </a:r>
            <a:pPr indent="0" marL="0">
              <a:buNone/>
            </a:pPr>
            <a:r>
              <a:rPr lang="en-US" sz="1300" dirty="0">
                <a:solidFill>
                  <a:srgbClr val="172033"/>
                </a:solidFill>
                <a:latin typeface="Aptos" pitchFamily="34" charset="0"/>
                <a:ea typeface="Aptos" pitchFamily="34" charset="-122"/>
                <a:cs typeface="Aptos" pitchFamily="34" charset="-120"/>
              </a:rPr>
              <a:t>Named handover person
</a:t>
            </a:r>
            <a:pPr indent="0" marL="0">
              <a:buNone/>
            </a:pPr>
            <a:r>
              <a:rPr lang="en-US" sz="1300" b="1" dirty="0">
                <a:solidFill>
                  <a:srgbClr val="4C8C2E"/>
                </a:solidFill>
                <a:latin typeface="Aptos" pitchFamily="34" charset="0"/>
                <a:ea typeface="Aptos" pitchFamily="34" charset="-122"/>
                <a:cs typeface="Aptos" pitchFamily="34" charset="-120"/>
              </a:rPr>
              <a:t>4. </a:t>
            </a:r>
            <a:pPr indent="0" marL="0">
              <a:buNone/>
            </a:pPr>
            <a:r>
              <a:rPr lang="en-US" sz="1300" dirty="0">
                <a:solidFill>
                  <a:srgbClr val="172033"/>
                </a:solidFill>
                <a:latin typeface="Aptos" pitchFamily="34" charset="0"/>
                <a:ea typeface="Aptos" pitchFamily="34" charset="-122"/>
                <a:cs typeface="Aptos" pitchFamily="34" charset="-120"/>
              </a:rPr>
              <a:t>Escort requirement
</a:t>
            </a:r>
            <a:pPr indent="0" marL="0">
              <a:buNone/>
            </a:pPr>
            <a:r>
              <a:rPr lang="en-US" sz="1300" b="1" dirty="0">
                <a:solidFill>
                  <a:srgbClr val="4C8C2E"/>
                </a:solidFill>
                <a:latin typeface="Aptos" pitchFamily="34" charset="0"/>
                <a:ea typeface="Aptos" pitchFamily="34" charset="-122"/>
                <a:cs typeface="Aptos" pitchFamily="34" charset="-120"/>
              </a:rPr>
              <a:t>5. </a:t>
            </a:r>
            <a:pPr indent="0" marL="0">
              <a:buNone/>
            </a:pPr>
            <a:r>
              <a:rPr lang="en-US" sz="1300" dirty="0">
                <a:solidFill>
                  <a:srgbClr val="172033"/>
                </a:solidFill>
                <a:latin typeface="Aptos" pitchFamily="34" charset="0"/>
                <a:ea typeface="Aptos" pitchFamily="34" charset="-122"/>
                <a:cs typeface="Aptos" pitchFamily="34" charset="-120"/>
              </a:rPr>
              <a:t>Safeguarding and attendance notes</a:t>
            </a:r>
            <a:endParaRPr lang="en-US" sz="1300" dirty="0"/>
          </a:p>
        </p:txBody>
      </p:sp>
      <p:sp>
        <p:nvSpPr>
          <p:cNvPr id="8" name="Shape 5"/>
          <p:cNvSpPr/>
          <p:nvPr/>
        </p:nvSpPr>
        <p:spPr>
          <a:xfrm>
            <a:off x="6492240" y="1042416"/>
            <a:ext cx="4709160" cy="4251960"/>
          </a:xfrm>
          <a:prstGeom prst="roundRect">
            <a:avLst>
              <a:gd name="adj" fmla="val 1935"/>
            </a:avLst>
          </a:prstGeom>
          <a:solidFill>
            <a:srgbClr val="FFFFFF"/>
          </a:solidFill>
          <a:ln w="12700">
            <a:solidFill>
              <a:srgbClr val="DDD4BE"/>
            </a:solidFill>
            <a:prstDash val="solid"/>
          </a:ln>
          <a:effectLst>
            <a:outerShdw sx="100000" sy="100000" kx="0" ky="0" algn="bl" rotWithShape="0" blurRad="12700" dist="50800" dir="2700000">
              <a:srgbClr val="000000">
                <a:alpha val="18000"/>
              </a:srgbClr>
            </a:outerShdw>
          </a:effectLst>
        </p:spPr>
      </p:sp>
      <p:pic>
        <p:nvPicPr>
          <p:cNvPr id="9" name="Image 1" descr="C:\Users\ricky\Documents\Codex\2026-06-09\fairform-mvp-architecture-build-fairform-as\public\salahgo\assets\salahgo-school-service.png">    </p:cNvPr>
          <p:cNvPicPr>
            <a:picLocks noChangeAspect="1"/>
          </p:cNvPicPr>
          <p:nvPr/>
        </p:nvPicPr>
        <p:blipFill>
          <a:blip r:embed="rId2"/>
          <a:stretch>
            <a:fillRect/>
          </a:stretch>
        </p:blipFill>
        <p:spPr>
          <a:xfrm>
            <a:off x="6537960" y="1088136"/>
            <a:ext cx="4617720" cy="4160520"/>
          </a:xfrm>
          <a:prstGeom prst="rect">
            <a:avLst/>
          </a:prstGeom>
        </p:spPr>
      </p:pic>
      <p:sp>
        <p:nvSpPr>
          <p:cNvPr id="10" name="Shape 6"/>
          <p:cNvSpPr/>
          <p:nvPr/>
        </p:nvSpPr>
        <p:spPr>
          <a:xfrm>
            <a:off x="329184" y="6327648"/>
            <a:ext cx="11521440" cy="0"/>
          </a:xfrm>
          <a:prstGeom prst="line">
            <a:avLst/>
          </a:prstGeom>
          <a:noFill/>
          <a:ln w="10160">
            <a:solidFill>
              <a:srgbClr val="B9C2C6">
                <a:alpha val="75000"/>
              </a:srgbClr>
            </a:solidFill>
            <a:prstDash val="solid"/>
          </a:ln>
        </p:spPr>
      </p:sp>
      <p:sp>
        <p:nvSpPr>
          <p:cNvPr id="11" name="Text 7"/>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16:90 - justice, excellence and care are commanded.</a:t>
            </a:r>
            <a:endParaRPr lang="en-US" sz="86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7F3E8"/>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DDD4BE">
                <a:alpha val="8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4C8C2E"/>
                </a:solidFill>
                <a:latin typeface="Aptos" pitchFamily="34" charset="0"/>
                <a:ea typeface="Aptos" pitchFamily="34" charset="-122"/>
                <a:cs typeface="Aptos" pitchFamily="34" charset="-120"/>
              </a:rPr>
              <a:t>TRUST LAYER</a:t>
            </a:r>
            <a:endParaRPr lang="en-US" sz="880" dirty="0"/>
          </a:p>
        </p:txBody>
      </p:sp>
      <p:sp>
        <p:nvSpPr>
          <p:cNvPr id="5" name="Text 2"/>
          <p:cNvSpPr/>
          <p:nvPr/>
        </p:nvSpPr>
        <p:spPr>
          <a:xfrm>
            <a:off x="502920" y="1225296"/>
            <a:ext cx="5486400" cy="1078992"/>
          </a:xfrm>
          <a:prstGeom prst="rect">
            <a:avLst/>
          </a:prstGeom>
          <a:noFill/>
          <a:ln/>
        </p:spPr>
        <p:txBody>
          <a:bodyPr wrap="square" lIns="254" tIns="254" rIns="254" bIns="254" rtlCol="0" anchor="ctr">
            <a:normAutofit/>
          </a:bodyPr>
          <a:lstStyle/>
          <a:p>
            <a:pPr indent="0" marL="0">
              <a:buNone/>
            </a:pPr>
            <a:r>
              <a:rPr lang="en-US" sz="3300" b="1" dirty="0">
                <a:solidFill>
                  <a:srgbClr val="0F2744"/>
                </a:solidFill>
                <a:latin typeface="Aptos Display" pitchFamily="34" charset="0"/>
                <a:ea typeface="Aptos Display" pitchFamily="34" charset="-122"/>
                <a:cs typeface="Aptos Display" pitchFamily="34" charset="-120"/>
              </a:rPr>
              <a:t>Accessibility and safeguarding are part of every journey.</a:t>
            </a:r>
            <a:endParaRPr lang="en-US" sz="3300" dirty="0"/>
          </a:p>
        </p:txBody>
      </p:sp>
      <p:sp>
        <p:nvSpPr>
          <p:cNvPr id="6" name="Text 3"/>
          <p:cNvSpPr/>
          <p:nvPr/>
        </p:nvSpPr>
        <p:spPr>
          <a:xfrm>
            <a:off x="530352" y="2487168"/>
            <a:ext cx="5358384" cy="749808"/>
          </a:xfrm>
          <a:prstGeom prst="rect">
            <a:avLst/>
          </a:prstGeom>
          <a:noFill/>
          <a:ln/>
        </p:spPr>
        <p:txBody>
          <a:bodyPr wrap="square" lIns="508" tIns="508" rIns="508" bIns="508" rtlCol="0" anchor="t">
            <a:normAutofit/>
          </a:bodyPr>
          <a:lstStyle/>
          <a:p>
            <a:pPr indent="0" marL="0">
              <a:buNone/>
            </a:pPr>
            <a:r>
              <a:rPr lang="en-US" sz="1400" dirty="0">
                <a:solidFill>
                  <a:srgbClr val="657286"/>
                </a:solidFill>
                <a:latin typeface="Aptos" pitchFamily="34" charset="0"/>
                <a:ea typeface="Aptos" pitchFamily="34" charset="-122"/>
                <a:cs typeface="Aptos" pitchFamily="34" charset="-120"/>
              </a:rPr>
              <a:t>The first pilot must make care visible before every journey: who is travelling, what support is needed, who is responsible and what happened on the route.</a:t>
            </a:r>
            <a:endParaRPr lang="en-US" sz="1400" dirty="0"/>
          </a:p>
        </p:txBody>
      </p:sp>
      <p:sp>
        <p:nvSpPr>
          <p:cNvPr id="7" name="Shape 4"/>
          <p:cNvSpPr/>
          <p:nvPr/>
        </p:nvSpPr>
        <p:spPr>
          <a:xfrm>
            <a:off x="530352" y="3520440"/>
            <a:ext cx="2651760"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8" name="Text 5"/>
          <p:cNvSpPr/>
          <p:nvPr/>
        </p:nvSpPr>
        <p:spPr>
          <a:xfrm>
            <a:off x="694944" y="368503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Before booking</a:t>
            </a:r>
            <a:endParaRPr lang="en-US" sz="1280" dirty="0"/>
          </a:p>
        </p:txBody>
      </p:sp>
      <p:sp>
        <p:nvSpPr>
          <p:cNvPr id="9" name="Text 6"/>
          <p:cNvSpPr/>
          <p:nvPr/>
        </p:nvSpPr>
        <p:spPr>
          <a:xfrm>
            <a:off x="694944" y="4087368"/>
            <a:ext cx="2322576"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Needs, consent, guardian, companion seat and route fit.</a:t>
            </a:r>
            <a:endParaRPr lang="en-US" sz="1050" dirty="0"/>
          </a:p>
        </p:txBody>
      </p:sp>
      <p:sp>
        <p:nvSpPr>
          <p:cNvPr id="10" name="Shape 7"/>
          <p:cNvSpPr/>
          <p:nvPr/>
        </p:nvSpPr>
        <p:spPr>
          <a:xfrm>
            <a:off x="3410712" y="3520440"/>
            <a:ext cx="2651760"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1" name="Text 8"/>
          <p:cNvSpPr/>
          <p:nvPr/>
        </p:nvSpPr>
        <p:spPr>
          <a:xfrm>
            <a:off x="3575304" y="368503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Before departure</a:t>
            </a:r>
            <a:endParaRPr lang="en-US" sz="1280" dirty="0"/>
          </a:p>
        </p:txBody>
      </p:sp>
      <p:sp>
        <p:nvSpPr>
          <p:cNvPr id="12" name="Text 9"/>
          <p:cNvSpPr/>
          <p:nvPr/>
        </p:nvSpPr>
        <p:spPr>
          <a:xfrm>
            <a:off x="3575304" y="4087368"/>
            <a:ext cx="2322576"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Driver/escort eligibility, manifest and pickup confirmation.</a:t>
            </a:r>
            <a:endParaRPr lang="en-US" sz="1050" dirty="0"/>
          </a:p>
        </p:txBody>
      </p:sp>
      <p:sp>
        <p:nvSpPr>
          <p:cNvPr id="13" name="Shape 10"/>
          <p:cNvSpPr/>
          <p:nvPr/>
        </p:nvSpPr>
        <p:spPr>
          <a:xfrm>
            <a:off x="530352" y="4572000"/>
            <a:ext cx="2651760"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4" name="Text 11"/>
          <p:cNvSpPr/>
          <p:nvPr/>
        </p:nvSpPr>
        <p:spPr>
          <a:xfrm>
            <a:off x="694944" y="473659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During journey</a:t>
            </a:r>
            <a:endParaRPr lang="en-US" sz="1280" dirty="0"/>
          </a:p>
        </p:txBody>
      </p:sp>
      <p:sp>
        <p:nvSpPr>
          <p:cNvPr id="15" name="Text 12"/>
          <p:cNvSpPr/>
          <p:nvPr/>
        </p:nvSpPr>
        <p:spPr>
          <a:xfrm>
            <a:off x="694944" y="5138928"/>
            <a:ext cx="2322576"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Live status, route notes and coordinator visibility.</a:t>
            </a:r>
            <a:endParaRPr lang="en-US" sz="1050" dirty="0"/>
          </a:p>
        </p:txBody>
      </p:sp>
      <p:sp>
        <p:nvSpPr>
          <p:cNvPr id="16" name="Shape 13"/>
          <p:cNvSpPr/>
          <p:nvPr/>
        </p:nvSpPr>
        <p:spPr>
          <a:xfrm>
            <a:off x="3410712" y="4572000"/>
            <a:ext cx="2651760" cy="859536"/>
          </a:xfrm>
          <a:prstGeom prst="roundRect">
            <a:avLst>
              <a:gd name="adj" fmla="val 8511"/>
            </a:avLst>
          </a:prstGeom>
          <a:solidFill>
            <a:srgbClr val="FFFBF0"/>
          </a:solidFill>
          <a:ln w="12700">
            <a:solidFill>
              <a:srgbClr val="DDD4BE">
                <a:alpha val="90000"/>
              </a:srgbClr>
            </a:solidFill>
            <a:prstDash val="solid"/>
          </a:ln>
          <a:effectLst>
            <a:outerShdw sx="100000" sy="100000" kx="0" ky="0" algn="bl" rotWithShape="0" blurRad="12700" dist="50800" dir="2700000">
              <a:srgbClr val="000000">
                <a:alpha val="11000"/>
              </a:srgbClr>
            </a:outerShdw>
          </a:effectLst>
        </p:spPr>
      </p:sp>
      <p:sp>
        <p:nvSpPr>
          <p:cNvPr id="17" name="Text 14"/>
          <p:cNvSpPr/>
          <p:nvPr/>
        </p:nvSpPr>
        <p:spPr>
          <a:xfrm>
            <a:off x="3575304" y="4736592"/>
            <a:ext cx="2322576" cy="310896"/>
          </a:xfrm>
          <a:prstGeom prst="rect">
            <a:avLst/>
          </a:prstGeom>
          <a:noFill/>
          <a:ln/>
        </p:spPr>
        <p:txBody>
          <a:bodyPr wrap="square" lIns="0" tIns="0" rIns="0" bIns="0" rtlCol="0" anchor="ctr"/>
          <a:lstStyle/>
          <a:p>
            <a:pPr indent="0" marL="0">
              <a:buNone/>
            </a:pPr>
            <a:r>
              <a:rPr lang="en-US" sz="1280" b="1" dirty="0">
                <a:solidFill>
                  <a:srgbClr val="0F2744"/>
                </a:solidFill>
                <a:latin typeface="Aptos" pitchFamily="34" charset="0"/>
                <a:ea typeface="Aptos" pitchFamily="34" charset="-122"/>
                <a:cs typeface="Aptos" pitchFamily="34" charset="-120"/>
              </a:rPr>
              <a:t>After return</a:t>
            </a:r>
            <a:endParaRPr lang="en-US" sz="1280" dirty="0"/>
          </a:p>
        </p:txBody>
      </p:sp>
      <p:sp>
        <p:nvSpPr>
          <p:cNvPr id="18" name="Text 15"/>
          <p:cNvSpPr/>
          <p:nvPr/>
        </p:nvSpPr>
        <p:spPr>
          <a:xfrm>
            <a:off x="3575304" y="5138928"/>
            <a:ext cx="2322576" cy="182880"/>
          </a:xfrm>
          <a:prstGeom prst="rect">
            <a:avLst/>
          </a:prstGeom>
          <a:noFill/>
          <a:ln/>
        </p:spPr>
        <p:txBody>
          <a:bodyPr wrap="square" lIns="0" tIns="0" rIns="0" bIns="0" rtlCol="0" anchor="ctr">
            <a:normAutofit/>
          </a:bodyPr>
          <a:lstStyle/>
          <a:p>
            <a:pPr indent="0" marL="0">
              <a:buNone/>
            </a:pPr>
            <a:r>
              <a:rPr lang="en-US" sz="1050" dirty="0">
                <a:solidFill>
                  <a:srgbClr val="657286"/>
                </a:solidFill>
                <a:latin typeface="Aptos" pitchFamily="34" charset="0"/>
                <a:ea typeface="Aptos" pitchFamily="34" charset="-122"/>
                <a:cs typeface="Aptos" pitchFamily="34" charset="-120"/>
              </a:rPr>
              <a:t>Handover confirmation, incident notes and impact log.</a:t>
            </a:r>
            <a:endParaRPr lang="en-US" sz="1050" dirty="0"/>
          </a:p>
        </p:txBody>
      </p:sp>
      <p:sp>
        <p:nvSpPr>
          <p:cNvPr id="19" name="Shape 16"/>
          <p:cNvSpPr/>
          <p:nvPr/>
        </p:nvSpPr>
        <p:spPr>
          <a:xfrm>
            <a:off x="6547104" y="1078992"/>
            <a:ext cx="4617720" cy="4133088"/>
          </a:xfrm>
          <a:prstGeom prst="roundRect">
            <a:avLst>
              <a:gd name="adj" fmla="val 1991"/>
            </a:avLst>
          </a:prstGeom>
          <a:solidFill>
            <a:srgbClr val="FFFFFF"/>
          </a:solidFill>
          <a:ln w="12700">
            <a:solidFill>
              <a:srgbClr val="DDD4BE"/>
            </a:solidFill>
            <a:prstDash val="solid"/>
          </a:ln>
          <a:effectLst>
            <a:outerShdw sx="100000" sy="100000" kx="0" ky="0" algn="bl" rotWithShape="0" blurRad="12700" dist="50800" dir="2700000">
              <a:srgbClr val="000000">
                <a:alpha val="18000"/>
              </a:srgbClr>
            </a:outerShdw>
          </a:effectLst>
        </p:spPr>
      </p:sp>
      <p:pic>
        <p:nvPicPr>
          <p:cNvPr id="20" name="Image 1" descr="C:\Users\ricky\Documents\Codex\2026-06-09\fairform-mvp-architecture-build-fairform-as\public\salahgo\assets\salahgo-accessible-boarding.png">    </p:cNvPr>
          <p:cNvPicPr>
            <a:picLocks noChangeAspect="1"/>
          </p:cNvPicPr>
          <p:nvPr/>
        </p:nvPicPr>
        <p:blipFill>
          <a:blip r:embed="rId2"/>
          <a:stretch>
            <a:fillRect/>
          </a:stretch>
        </p:blipFill>
        <p:spPr>
          <a:xfrm>
            <a:off x="6592824" y="1124712"/>
            <a:ext cx="4526280" cy="4041648"/>
          </a:xfrm>
          <a:prstGeom prst="rect">
            <a:avLst/>
          </a:prstGeom>
        </p:spPr>
      </p:pic>
      <p:sp>
        <p:nvSpPr>
          <p:cNvPr id="21" name="Shape 17"/>
          <p:cNvSpPr/>
          <p:nvPr/>
        </p:nvSpPr>
        <p:spPr>
          <a:xfrm>
            <a:off x="329184" y="6327648"/>
            <a:ext cx="11521440" cy="0"/>
          </a:xfrm>
          <a:prstGeom prst="line">
            <a:avLst/>
          </a:prstGeom>
          <a:noFill/>
          <a:ln w="10160">
            <a:solidFill>
              <a:srgbClr val="B9C2C6">
                <a:alpha val="75000"/>
              </a:srgbClr>
            </a:solidFill>
            <a:prstDash val="solid"/>
          </a:ln>
        </p:spPr>
      </p:sp>
      <p:sp>
        <p:nvSpPr>
          <p:cNvPr id="22" name="Text 18"/>
          <p:cNvSpPr/>
          <p:nvPr/>
        </p:nvSpPr>
        <p:spPr>
          <a:xfrm>
            <a:off x="384048" y="6419088"/>
            <a:ext cx="11155680" cy="256032"/>
          </a:xfrm>
          <a:prstGeom prst="rect">
            <a:avLst/>
          </a:prstGeom>
          <a:noFill/>
          <a:ln/>
        </p:spPr>
        <p:txBody>
          <a:bodyPr wrap="square" lIns="0" tIns="0" rIns="0" bIns="0" rtlCol="0" anchor="ctr"/>
          <a:lstStyle/>
          <a:p>
            <a:pPr indent="0" marL="0">
              <a:buNone/>
            </a:pPr>
            <a:r>
              <a:rPr lang="en-US" sz="860" i="1" dirty="0">
                <a:solidFill>
                  <a:srgbClr val="546173"/>
                </a:solidFill>
                <a:latin typeface="Aptos" pitchFamily="34" charset="0"/>
                <a:ea typeface="Aptos" pitchFamily="34" charset="-122"/>
                <a:cs typeface="Aptos" pitchFamily="34" charset="-120"/>
              </a:rPr>
              <a:t>Qur'an 17:70 - human dignity must be honoured.</a:t>
            </a:r>
            <a:endParaRPr lang="en-US" sz="86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F2744"/>
        </a:solidFill>
      </p:bgPr>
    </p:bg>
    <p:spTree>
      <p:nvGrpSpPr>
        <p:cNvPr id="1" name=""/>
        <p:cNvGrpSpPr/>
        <p:nvPr/>
      </p:nvGrpSpPr>
      <p:grpSpPr>
        <a:xfrm>
          <a:off x="0" y="0"/>
          <a:ext cx="0" cy="0"/>
          <a:chOff x="0" y="0"/>
          <a:chExt cx="0" cy="0"/>
        </a:xfrm>
      </p:grpSpPr>
      <p:sp>
        <p:nvSpPr>
          <p:cNvPr id="2" name="Shape 0"/>
          <p:cNvSpPr/>
          <p:nvPr/>
        </p:nvSpPr>
        <p:spPr>
          <a:xfrm>
            <a:off x="329184" y="228600"/>
            <a:ext cx="1298448" cy="493776"/>
          </a:xfrm>
          <a:prstGeom prst="roundRect">
            <a:avLst>
              <a:gd name="adj" fmla="val 14815"/>
            </a:avLst>
          </a:prstGeom>
          <a:solidFill>
            <a:srgbClr val="FFFFFF"/>
          </a:solidFill>
          <a:ln w="12700">
            <a:solidFill>
              <a:srgbClr val="FFFFFF">
                <a:alpha val="20000"/>
              </a:srgbClr>
            </a:solidFill>
            <a:prstDash val="solid"/>
          </a:ln>
        </p:spPr>
      </p:sp>
      <p:pic>
        <p:nvPicPr>
          <p:cNvPr id="3" name="Image 0" descr="C:\Users\ricky\Documents\Codex\2026-06-09\fairform-mvp-architecture-build-fairform-as\public\salahgo\assets\salahgo-logo.png">    </p:cNvPr>
          <p:cNvPicPr>
            <a:picLocks noChangeAspect="1"/>
          </p:cNvPicPr>
          <p:nvPr/>
        </p:nvPicPr>
        <p:blipFill>
          <a:blip r:embed="rId1"/>
          <a:stretch>
            <a:fillRect/>
          </a:stretch>
        </p:blipFill>
        <p:spPr>
          <a:xfrm>
            <a:off x="384048" y="256032"/>
            <a:ext cx="1188720" cy="438912"/>
          </a:xfrm>
          <a:prstGeom prst="rect">
            <a:avLst/>
          </a:prstGeom>
        </p:spPr>
      </p:pic>
      <p:sp>
        <p:nvSpPr>
          <p:cNvPr id="4" name="Text 1"/>
          <p:cNvSpPr/>
          <p:nvPr/>
        </p:nvSpPr>
        <p:spPr>
          <a:xfrm>
            <a:off x="502920" y="914400"/>
            <a:ext cx="5303520" cy="219456"/>
          </a:xfrm>
          <a:prstGeom prst="rect">
            <a:avLst/>
          </a:prstGeom>
          <a:noFill/>
          <a:ln/>
        </p:spPr>
        <p:txBody>
          <a:bodyPr wrap="square" lIns="0" tIns="0" rIns="0" bIns="0" rtlCol="0" anchor="ctr"/>
          <a:lstStyle/>
          <a:p>
            <a:pPr indent="0" marL="0">
              <a:buNone/>
            </a:pPr>
            <a:r>
              <a:rPr lang="en-US" sz="880" b="1" dirty="0">
                <a:solidFill>
                  <a:srgbClr val="C7A23B"/>
                </a:solidFill>
                <a:latin typeface="Aptos" pitchFamily="34" charset="0"/>
                <a:ea typeface="Aptos" pitchFamily="34" charset="-122"/>
                <a:cs typeface="Aptos" pitchFamily="34" charset="-120"/>
              </a:rPr>
              <a:t>VOLUNTEER-FRIENDLY OPERATIONS</a:t>
            </a:r>
            <a:endParaRPr lang="en-US" sz="880" dirty="0"/>
          </a:p>
        </p:txBody>
      </p:sp>
      <p:sp>
        <p:nvSpPr>
          <p:cNvPr id="5" name="Text 2"/>
          <p:cNvSpPr/>
          <p:nvPr/>
        </p:nvSpPr>
        <p:spPr>
          <a:xfrm>
            <a:off x="502920" y="1225296"/>
            <a:ext cx="5669280" cy="1170432"/>
          </a:xfrm>
          <a:prstGeom prst="rect">
            <a:avLst/>
          </a:prstGeom>
          <a:noFill/>
          <a:ln/>
        </p:spPr>
        <p:txBody>
          <a:bodyPr wrap="square" lIns="254" tIns="254" rIns="254" bIns="254" rtlCol="0" anchor="ctr">
            <a:normAutofit/>
          </a:bodyPr>
          <a:lstStyle/>
          <a:p>
            <a:pPr indent="0" marL="0">
              <a:buNone/>
            </a:pPr>
            <a:r>
              <a:rPr lang="en-US" sz="3300" b="1" dirty="0">
                <a:solidFill>
                  <a:srgbClr val="FFFFFF"/>
                </a:solidFill>
                <a:latin typeface="Aptos Display" pitchFamily="34" charset="0"/>
                <a:ea typeface="Aptos Display" pitchFamily="34" charset="-122"/>
                <a:cs typeface="Aptos Display" pitchFamily="34" charset="-120"/>
              </a:rPr>
              <a:t>Some volunteer minibus routes may be possible without every driver holding D1.</a:t>
            </a:r>
            <a:endParaRPr lang="en-US" sz="3300" dirty="0"/>
          </a:p>
        </p:txBody>
      </p:sp>
      <p:sp>
        <p:nvSpPr>
          <p:cNvPr id="6" name="Text 3"/>
          <p:cNvSpPr/>
          <p:nvPr/>
        </p:nvSpPr>
        <p:spPr>
          <a:xfrm>
            <a:off x="530352" y="2578608"/>
            <a:ext cx="5212080" cy="841248"/>
          </a:xfrm>
          <a:prstGeom prst="rect">
            <a:avLst/>
          </a:prstGeom>
          <a:noFill/>
          <a:ln/>
        </p:spPr>
        <p:txBody>
          <a:bodyPr wrap="square" lIns="508" tIns="508" rIns="508" bIns="508" rtlCol="0" anchor="t">
            <a:normAutofit/>
          </a:bodyPr>
          <a:lstStyle/>
          <a:p>
            <a:pPr indent="0" marL="0">
              <a:buNone/>
            </a:pPr>
            <a:r>
              <a:rPr lang="en-US" sz="1400" dirty="0">
                <a:solidFill>
                  <a:srgbClr val="D9E6F5"/>
                </a:solidFill>
                <a:latin typeface="Aptos" pitchFamily="34" charset="0"/>
                <a:ea typeface="Aptos" pitchFamily="34" charset="-122"/>
                <a:cs typeface="Aptos" pitchFamily="34" charset="-120"/>
              </a:rPr>
              <a:t>This can help volunteer recruitment, but only after the vehicle, payment, driver eligibility, insurance and permit checks are confirmed.</a:t>
            </a:r>
            <a:endParaRPr lang="en-US" sz="1400" dirty="0"/>
          </a:p>
        </p:txBody>
      </p:sp>
      <p:sp>
        <p:nvSpPr>
          <p:cNvPr id="7" name="Shape 4"/>
          <p:cNvSpPr/>
          <p:nvPr/>
        </p:nvSpPr>
        <p:spPr>
          <a:xfrm>
            <a:off x="6355080" y="969264"/>
            <a:ext cx="4892040" cy="1280160"/>
          </a:xfrm>
          <a:prstGeom prst="roundRect">
            <a:avLst>
              <a:gd name="adj" fmla="val 5714"/>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8" name="Text 5"/>
          <p:cNvSpPr/>
          <p:nvPr/>
        </p:nvSpPr>
        <p:spPr>
          <a:xfrm>
            <a:off x="6519672" y="1133856"/>
            <a:ext cx="4562856" cy="310896"/>
          </a:xfrm>
          <a:prstGeom prst="rect">
            <a:avLst/>
          </a:prstGeom>
          <a:noFill/>
          <a:ln/>
        </p:spPr>
        <p:txBody>
          <a:bodyPr wrap="square" lIns="0" tIns="0" rIns="0" bIns="0" rtlCol="0" anchor="ctr"/>
          <a:lstStyle/>
          <a:p>
            <a:pPr indent="0" marL="0">
              <a:buNone/>
            </a:pPr>
            <a:r>
              <a:rPr lang="en-US" sz="1260" b="1" dirty="0">
                <a:solidFill>
                  <a:srgbClr val="FFFFFF"/>
                </a:solidFill>
                <a:latin typeface="Aptos" pitchFamily="34" charset="0"/>
                <a:ea typeface="Aptos" pitchFamily="34" charset="-122"/>
                <a:cs typeface="Aptos" pitchFamily="34" charset="-120"/>
              </a:rPr>
              <a:t>Official guidance</a:t>
            </a:r>
            <a:endParaRPr lang="en-US" sz="1260" dirty="0"/>
          </a:p>
        </p:txBody>
      </p:sp>
      <p:sp>
        <p:nvSpPr>
          <p:cNvPr id="9" name="Text 6"/>
          <p:cNvSpPr/>
          <p:nvPr/>
        </p:nvSpPr>
        <p:spPr>
          <a:xfrm>
            <a:off x="6519672" y="1536192"/>
            <a:ext cx="4562856" cy="603504"/>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Some drivers may be able to drive a minibus with up to 16 passenger seats on a car licence where strict non-commercial, voluntary and vehicle conditions are met.</a:t>
            </a:r>
            <a:endParaRPr lang="en-US" sz="940" dirty="0"/>
          </a:p>
        </p:txBody>
      </p:sp>
      <p:sp>
        <p:nvSpPr>
          <p:cNvPr id="10" name="Shape 7"/>
          <p:cNvSpPr/>
          <p:nvPr/>
        </p:nvSpPr>
        <p:spPr>
          <a:xfrm>
            <a:off x="6355080" y="2450592"/>
            <a:ext cx="4892040" cy="1325880"/>
          </a:xfrm>
          <a:prstGeom prst="roundRect">
            <a:avLst>
              <a:gd name="adj" fmla="val 5517"/>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1" name="Text 8"/>
          <p:cNvSpPr/>
          <p:nvPr/>
        </p:nvSpPr>
        <p:spPr>
          <a:xfrm>
            <a:off x="6519672" y="2615184"/>
            <a:ext cx="4562856" cy="310896"/>
          </a:xfrm>
          <a:prstGeom prst="rect">
            <a:avLst/>
          </a:prstGeom>
          <a:noFill/>
          <a:ln/>
        </p:spPr>
        <p:txBody>
          <a:bodyPr wrap="square" lIns="0" tIns="0" rIns="0" bIns="0" rtlCol="0" anchor="ctr"/>
          <a:lstStyle/>
          <a:p>
            <a:pPr indent="0" marL="0">
              <a:buNone/>
            </a:pPr>
            <a:r>
              <a:rPr lang="en-US" sz="1260" b="1" dirty="0">
                <a:solidFill>
                  <a:srgbClr val="FFFFFF"/>
                </a:solidFill>
                <a:latin typeface="Aptos" pitchFamily="34" charset="0"/>
                <a:ea typeface="Aptos" pitchFamily="34" charset="-122"/>
                <a:cs typeface="Aptos" pitchFamily="34" charset="-120"/>
              </a:rPr>
              <a:t>Community permit</a:t>
            </a:r>
            <a:endParaRPr lang="en-US" sz="1260" dirty="0"/>
          </a:p>
        </p:txBody>
      </p:sp>
      <p:sp>
        <p:nvSpPr>
          <p:cNvPr id="12" name="Text 9"/>
          <p:cNvSpPr/>
          <p:nvPr/>
        </p:nvSpPr>
        <p:spPr>
          <a:xfrm>
            <a:off x="6519672" y="3017520"/>
            <a:ext cx="4562856" cy="649224"/>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A permit may apply for voluntary organisations, including religious organisations, where the service benefits members and is not run for profit.</a:t>
            </a:r>
            <a:endParaRPr lang="en-US" sz="940" dirty="0"/>
          </a:p>
        </p:txBody>
      </p:sp>
      <p:sp>
        <p:nvSpPr>
          <p:cNvPr id="13" name="Shape 10"/>
          <p:cNvSpPr/>
          <p:nvPr/>
        </p:nvSpPr>
        <p:spPr>
          <a:xfrm>
            <a:off x="6355080" y="3968496"/>
            <a:ext cx="4892040" cy="1170432"/>
          </a:xfrm>
          <a:prstGeom prst="roundRect">
            <a:avLst>
              <a:gd name="adj" fmla="val 6250"/>
            </a:avLst>
          </a:prstGeom>
          <a:solidFill>
            <a:srgbClr val="FFFFFF">
              <a:alpha val="12000"/>
            </a:srgbClr>
          </a:solidFill>
          <a:ln w="12700">
            <a:solidFill>
              <a:srgbClr val="FFFFFF">
                <a:alpha val="25000"/>
              </a:srgbClr>
            </a:solidFill>
            <a:prstDash val="solid"/>
          </a:ln>
          <a:effectLst>
            <a:outerShdw sx="100000" sy="100000" kx="0" ky="0" algn="bl" rotWithShape="0" blurRad="12700" dist="50800" dir="2700000">
              <a:srgbClr val="000000">
                <a:alpha val="11000"/>
              </a:srgbClr>
            </a:outerShdw>
          </a:effectLst>
        </p:spPr>
      </p:sp>
      <p:sp>
        <p:nvSpPr>
          <p:cNvPr id="14" name="Text 11"/>
          <p:cNvSpPr/>
          <p:nvPr/>
        </p:nvSpPr>
        <p:spPr>
          <a:xfrm>
            <a:off x="6519672" y="4133088"/>
            <a:ext cx="4562856" cy="310896"/>
          </a:xfrm>
          <a:prstGeom prst="rect">
            <a:avLst/>
          </a:prstGeom>
          <a:noFill/>
          <a:ln/>
        </p:spPr>
        <p:txBody>
          <a:bodyPr wrap="square" lIns="0" tIns="0" rIns="0" bIns="0" rtlCol="0" anchor="ctr"/>
          <a:lstStyle/>
          <a:p>
            <a:pPr indent="0" marL="0">
              <a:buNone/>
            </a:pPr>
            <a:r>
              <a:rPr lang="en-US" sz="1260" b="1" dirty="0">
                <a:solidFill>
                  <a:srgbClr val="FFFFFF"/>
                </a:solidFill>
                <a:latin typeface="Aptos" pitchFamily="34" charset="0"/>
                <a:ea typeface="Aptos" pitchFamily="34" charset="-122"/>
                <a:cs typeface="Aptos" pitchFamily="34" charset="-120"/>
              </a:rPr>
              <a:t>Launch rule</a:t>
            </a:r>
            <a:endParaRPr lang="en-US" sz="1260" dirty="0"/>
          </a:p>
        </p:txBody>
      </p:sp>
      <p:sp>
        <p:nvSpPr>
          <p:cNvPr id="15" name="Text 12"/>
          <p:cNvSpPr/>
          <p:nvPr/>
        </p:nvSpPr>
        <p:spPr>
          <a:xfrm>
            <a:off x="6519672" y="4535424"/>
            <a:ext cx="4562856" cy="493776"/>
          </a:xfrm>
          <a:prstGeom prst="rect">
            <a:avLst/>
          </a:prstGeom>
          <a:noFill/>
          <a:ln/>
        </p:spPr>
        <p:txBody>
          <a:bodyPr wrap="square" lIns="0" tIns="0" rIns="0" bIns="0" rtlCol="0" anchor="ctr">
            <a:normAutofit/>
          </a:bodyPr>
          <a:lstStyle/>
          <a:p>
            <a:pPr indent="0" marL="0">
              <a:buNone/>
            </a:pPr>
            <a:r>
              <a:rPr lang="en-US" sz="940" dirty="0">
                <a:solidFill>
                  <a:srgbClr val="D8E5F6"/>
                </a:solidFill>
                <a:latin typeface="Aptos" pitchFamily="34" charset="0"/>
                <a:ea typeface="Aptos" pitchFamily="34" charset="-122"/>
                <a:cs typeface="Aptos" pitchFamily="34" charset="-120"/>
              </a:rPr>
              <a:t>No public passenger operation until insurer and qualified transport advice confirms the route. Public wording should say 'may be possible', not 'no D1 needed'.</a:t>
            </a:r>
            <a:endParaRPr lang="en-US" sz="940" dirty="0"/>
          </a:p>
        </p:txBody>
      </p:sp>
      <p:sp>
        <p:nvSpPr>
          <p:cNvPr id="16" name="Shape 13"/>
          <p:cNvSpPr/>
          <p:nvPr/>
        </p:nvSpPr>
        <p:spPr>
          <a:xfrm>
            <a:off x="329184" y="6327648"/>
            <a:ext cx="11521440" cy="0"/>
          </a:xfrm>
          <a:prstGeom prst="line">
            <a:avLst/>
          </a:prstGeom>
          <a:noFill/>
          <a:ln w="10160">
            <a:solidFill>
              <a:srgbClr val="DDEAF7">
                <a:alpha val="38000"/>
              </a:srgbClr>
            </a:solidFill>
            <a:prstDash val="solid"/>
          </a:ln>
        </p:spPr>
      </p:sp>
      <p:sp>
        <p:nvSpPr>
          <p:cNvPr id="17" name="Text 14"/>
          <p:cNvSpPr/>
          <p:nvPr/>
        </p:nvSpPr>
        <p:spPr>
          <a:xfrm>
            <a:off x="384048" y="6419088"/>
            <a:ext cx="8778240" cy="256032"/>
          </a:xfrm>
          <a:prstGeom prst="rect">
            <a:avLst/>
          </a:prstGeom>
          <a:noFill/>
          <a:ln/>
        </p:spPr>
        <p:txBody>
          <a:bodyPr wrap="square" lIns="0" tIns="0" rIns="0" bIns="0" rtlCol="0" anchor="ctr"/>
          <a:lstStyle/>
          <a:p>
            <a:pPr indent="0" marL="0">
              <a:buNone/>
            </a:pPr>
            <a:r>
              <a:rPr lang="en-US" sz="860" i="1" dirty="0">
                <a:solidFill>
                  <a:srgbClr val="D8E5F6"/>
                </a:solidFill>
                <a:latin typeface="Aptos" pitchFamily="34" charset="0"/>
                <a:ea typeface="Aptos" pitchFamily="34" charset="-122"/>
                <a:cs typeface="Aptos" pitchFamily="34" charset="-120"/>
              </a:rPr>
              <a:t>Qur'an 5:2 - help one another in goodness and mindful duty.</a:t>
            </a:r>
            <a:endParaRPr lang="en-US" sz="860" dirty="0"/>
          </a:p>
        </p:txBody>
      </p:sp>
      <p:sp>
        <p:nvSpPr>
          <p:cNvPr id="18" name="Text 15"/>
          <p:cNvSpPr/>
          <p:nvPr/>
        </p:nvSpPr>
        <p:spPr>
          <a:xfrm>
            <a:off x="9281160" y="6419088"/>
            <a:ext cx="2487168" cy="256032"/>
          </a:xfrm>
          <a:prstGeom prst="rect">
            <a:avLst/>
          </a:prstGeom>
          <a:noFill/>
          <a:ln/>
        </p:spPr>
        <p:txBody>
          <a:bodyPr wrap="square" lIns="0" tIns="0" rIns="0" bIns="0" rtlCol="0" anchor="ctr"/>
          <a:lstStyle/>
          <a:p>
            <a:pPr algn="r" indent="0" marL="0">
              <a:buNone/>
            </a:pPr>
            <a:r>
              <a:rPr lang="en-US" sz="720" dirty="0">
                <a:solidFill>
                  <a:srgbClr val="A8BCD8"/>
                </a:solidFill>
                <a:latin typeface="Aptos" pitchFamily="34" charset="0"/>
                <a:ea typeface="Aptos" pitchFamily="34" charset="-122"/>
                <a:cs typeface="Aptos" pitchFamily="34" charset="-120"/>
              </a:rPr>
              <a:t>Source: gov.uk/driving-a-minibus</a:t>
            </a:r>
            <a:endParaRPr lang="en-US" sz="72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SalahGo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SalahGo Masjid Ayesha Launch Pilot</dc:title>
  <dc:subject>Masjid Ayesha pilot launch presentation</dc:subject>
  <dc:creator>SalahGo</dc:creator>
  <cp:lastModifiedBy>SalahGo</cp:lastModifiedBy>
  <cp:revision>1</cp:revision>
  <dcterms:created xsi:type="dcterms:W3CDTF">2026-06-15T00:28:48Z</dcterms:created>
  <dcterms:modified xsi:type="dcterms:W3CDTF">2026-06-15T00:28:48Z</dcterms:modified>
</cp:coreProperties>
</file>